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2"/>
  </p:notesMasterIdLst>
  <p:handoutMasterIdLst>
    <p:handoutMasterId r:id="rId33"/>
  </p:handoutMasterIdLst>
  <p:sldIdLst>
    <p:sldId id="277" r:id="rId2"/>
    <p:sldId id="296" r:id="rId3"/>
    <p:sldId id="316" r:id="rId4"/>
    <p:sldId id="284" r:id="rId5"/>
    <p:sldId id="285" r:id="rId6"/>
    <p:sldId id="256" r:id="rId7"/>
    <p:sldId id="297" r:id="rId8"/>
    <p:sldId id="299" r:id="rId9"/>
    <p:sldId id="298" r:id="rId10"/>
    <p:sldId id="313" r:id="rId11"/>
    <p:sldId id="319" r:id="rId12"/>
    <p:sldId id="320" r:id="rId13"/>
    <p:sldId id="321" r:id="rId14"/>
    <p:sldId id="301" r:id="rId15"/>
    <p:sldId id="302" r:id="rId16"/>
    <p:sldId id="303" r:id="rId17"/>
    <p:sldId id="306" r:id="rId18"/>
    <p:sldId id="304" r:id="rId19"/>
    <p:sldId id="312" r:id="rId20"/>
    <p:sldId id="311" r:id="rId21"/>
    <p:sldId id="310" r:id="rId22"/>
    <p:sldId id="309" r:id="rId23"/>
    <p:sldId id="300" r:id="rId24"/>
    <p:sldId id="291" r:id="rId25"/>
    <p:sldId id="273" r:id="rId26"/>
    <p:sldId id="258" r:id="rId27"/>
    <p:sldId id="264" r:id="rId28"/>
    <p:sldId id="278" r:id="rId29"/>
    <p:sldId id="279" r:id="rId30"/>
    <p:sldId id="307" r:id="rId31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6B"/>
    <a:srgbClr val="AF2B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4" autoAdjust="0"/>
    <p:restoredTop sz="96625" autoAdjust="0"/>
  </p:normalViewPr>
  <p:slideViewPr>
    <p:cSldViewPr>
      <p:cViewPr>
        <p:scale>
          <a:sx n="70" d="100"/>
          <a:sy n="70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284189A-2F3C-4375-B8FD-4E820578E21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904449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808084-3211-4C3F-A22E-6A031B670C1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53433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EE80-13B9-44E5-AD7D-A0584D1427AE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Titl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981200"/>
            <a:ext cx="5410200" cy="3352800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562600"/>
            <a:ext cx="7924800" cy="685800"/>
          </a:xfrm>
        </p:spPr>
        <p:txBody>
          <a:bodyPr/>
          <a:lstStyle>
            <a:lvl1pPr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38700" y="609600"/>
            <a:ext cx="1409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4076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2743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981200"/>
            <a:ext cx="2743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Background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563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5638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New Century Schlbk" pitchFamily="-124" charset="0"/>
          <a:ea typeface="Osaka" pitchFamily="-12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New Century Schlbk" pitchFamily="-124" charset="0"/>
          <a:ea typeface="Osaka" pitchFamily="-12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New Century Schlbk" pitchFamily="-124" charset="0"/>
          <a:ea typeface="Osaka" pitchFamily="-12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New Century Schlbk" pitchFamily="-124" charset="0"/>
          <a:ea typeface="Osaka" pitchFamily="-12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New Century Schlbk" pitchFamily="-124" charset="0"/>
          <a:ea typeface="Osaka" pitchFamily="-12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New Century Schlbk" pitchFamily="-124" charset="0"/>
          <a:ea typeface="Osaka" pitchFamily="-12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New Century Schlbk" pitchFamily="-124" charset="0"/>
          <a:ea typeface="Osaka" pitchFamily="-12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New Century Schlbk" pitchFamily="-124" charset="0"/>
          <a:ea typeface="Osaka" pitchFamily="-124" charset="-128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63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9144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1371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18288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5pPr>
      <a:lvl6pPr marL="22860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6pPr>
      <a:lvl7pPr marL="27432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7pPr>
      <a:lvl8pPr marL="32004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8pPr>
      <a:lvl9pPr marL="3657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a/url?sa=i&amp;rct=j&amp;q=&amp;esrc=s&amp;frm=1&amp;source=images&amp;cd=&amp;cad=rja&amp;docid=2A3C137ovFnZaM&amp;tbnid=Qs7OkLNdh2i5aM:&amp;ved=0CAUQjRw&amp;url=http://www.peelschools.org/schools/Pages/profile.aspx?sid=1519&amp;ei=DghFUt3vKoX64AOik4DoDA&amp;bvm=bv.53217764,d.dmg&amp;psig=AFQjCNEp9huVZU2TxlaSXBVqAt6-mTXjSg&amp;ust=1380342110574004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a/url?sa=i&amp;rct=j&amp;q=&amp;esrc=s&amp;frm=1&amp;source=images&amp;cd=&amp;cad=rja&amp;docid=2Cpts0zAE3TrLM&amp;tbnid=TjYzsT1rx7aGWM:&amp;ved=0CAUQjRw&amp;url=http://circle-space.org/category/restorative-justice-in-schools/&amp;ei=qQZFUpWqPJPH4APQ3oDIBA&amp;bvm=bv.53217764,d.dmg&amp;psig=AFQjCNEN1ywTRHcIAZkoGiy5SfnnFG0wxg&amp;ust=138034165511062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xf7bRH6iJwVGHM&amp;tbnid=Fz77JhbEp-9cMM:&amp;ved=0CAcQjRw&amp;url=http://www.clipartbest.com/large-music-notes&amp;ei=-c0lVLyaGI6oyASQrYKoDQ&amp;bvm=bv.76247554,d.aWw&amp;psig=AFQjCNEPNaLa4SUSI_an5_3pdZxLe1dlOw&amp;ust=1411850091760907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docid=6CBQ9rRWbdBgUM&amp;tbnid=OkSaeCf7XxXZ0M:&amp;ved=0CAcQjRw&amp;url=http://bizweekpopularity.com/health-education/health-physical-education-health-physical-education-9.html&amp;ei=ENIlVMbJE83_yQTv44GQDw&amp;psig=AFQjCNHqHsBPURds5JQL3xG_UfGIr1wGcw&amp;ust=141185104191401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a/url?sa=i&amp;rct=j&amp;q=&amp;esrc=s&amp;frm=1&amp;source=images&amp;cd=&amp;cad=rja&amp;docid=2A3C137ovFnZaM&amp;tbnid=Qs7OkLNdh2i5aM:&amp;ved=0CAUQjRw&amp;url=http://www.peelschools.org/schools/Pages/profile.aspx?sid=1519&amp;ei=DghFUt3vKoX64AOik4DoDA&amp;bvm=bv.53217764,d.dmg&amp;psig=AFQjCNEp9huVZU2TxlaSXBVqAt6-mTXjSg&amp;ust=138034211057400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6" y="1571612"/>
            <a:ext cx="4429124" cy="3786214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Welcome to Curriculum Night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September 30, 2014</a:t>
            </a:r>
            <a:endParaRPr lang="en-CA" sz="3600" dirty="0">
              <a:solidFill>
                <a:srgbClr val="FF0000"/>
              </a:solidFill>
            </a:endParaRPr>
          </a:p>
        </p:txBody>
      </p:sp>
      <p:sp>
        <p:nvSpPr>
          <p:cNvPr id="26626" name="AutoShape 2" descr="data:image/jpeg;base64,/9j/4AAQSkZJRgABAQAAAQABAAD/2wCEAAkGBhQSEBQUEhQVFRQUFRUUFBUWFRcVFxUVFRUVFBUUFBQXGyYeFxkjGRUVHy8gIycpLCwsFR4xNTAqNSYrLCkBCQoKDgwOGg8PGiwcHxwpLCksKSwsKSkpLCksKSwsKSwpLCkpLCwpLCksKSkpKSwsLCwsLCwpKSwsLCwpKSwpKf/AABEIALcBFAMBIgACEQEDEQH/xAAcAAAABwEBAAAAAAAAAAAAAAAAAQIDBAUGBwj/xABNEAABAwICBQkDBwoFAQkBAAABAAIDERIEIQUGMUFRBxMiYXGBkaHBMrHRFCNCUmJy8BUkM0NzkqKywuE0U2OC0oMWRFVkhJOz0/El/8QAGgEAAgMBAQAAAAAAAAAAAAAAAAECAwQFBv/EACgRAAICAQQBBAICAwAAAAAAAAABAhEDBBIhMRMFMkFRImEUQoGRsf/aAAwDAQACEQMRAD8Ar6IUTlqFq9UeZYi1CictQtQIQAjtSw1HagBuiFE5ahagBuiOiXRCiaEIohRLtQtTARajol2oWoAbohanLUYaiwGrULU7ajtRYDNqFqetQtQA0Go6JwtQtRYDdERanLUdqAGrUdEu1C1ACLULU5RFagBFEKJy1FagBstRWp61C1ADNqFqdtRBqAEBqCdoggBNqO1LtQtUCTEWoWpdqMNTEIDULU5ajtQA1ahanbELUAN2oWpy1KEadgM2ow1Pc0pOH0bI/wBhjndjSVFziu2NRb6RBsQsWhw+peJf+rtH2iB5VqrKPk/cM5ZWMH43mionqsUe2XR02SXwYwRo+bWtlwui4P02LDyNrWm7yjBKiya+6MhFYcO6QjYXNA835+Szy18P6qy9aGXy0ihgwT3noNc77oJ9ytMNqbin7IiB9ohvvNUzjOWWSnzMMUY2CpLz4C0KixfKNj5shK8A7om2+Yz81ml6hN+1UXx0cF27NvDyeOArNMxg6s/M0CM6N0ZCfncVeR9Frq+UYJ8SuW4iad9TK5xyJJkk2AZkkvOQR6Ih52SxkjHOpWgupTIe1Sm/cVnlqcsvkvjp8cfj/Z0jFa76Nw36LDOkI2EsA83mqxR1lbiJ5H22B7y4M22gndxCp9ZMG+N1DQ5bvh3LPtmIIIJBGyiMWaWOW67DJijOO06OAhas7oLWGvQft9/W3r6lpmkEVByXdxZo5FaOLlxSxumN2oWp61FarbKhq1C1O2oWosBq1C1OlqFqLAatQtTtqO1FgM2oWp2iFEWMatQTtqCLGFahanKIWqBIbtR2pdqFqYhFqOiWGo7UAIopeJ0U+PDvnktaxkbpaVBc5oF3Ra2u7jTamLVN1lcPyZiR/wCWcB2lobXzWPV55Yktvya9Lhjlb3FHgdJxy/o3gnhscO1pWqwc+j4omuxBe6QjpNAcQDXZkKcN64gwkUIJB4g0I7CrrAa1yxi1/wA637WTqfe399VknqfJHa3tNS03je5LcdVk1/wcX6HCVPF9rffUqux/K7OALI4o69Rdl5e5ZXCaSw89A13NPP0H0AJ6tx7irXFauSh+FDbG84x73HjQkiuVdgWSeOS5btGqE4v4pjeK12x87TbLI0bgykfmKFZjGPmcfnps998pefCpKuZtX3fJml8hJMpB2nYxu8nrUSDQDSaC5x4DPyFVWoWS3FVCxhJ+cLiGudkw7GippcgHAMuaxzunZQnL2bq9Eeq2ug9VHVkJgdTmZAC5tBcQAPaoK5qyGhg3DAOfDH884+0Hfq2ClIw7PqT2pEJTa+DBjDzmJrmQhtXvbWyuTWxke1XOrikfkfEv9uQgcLqD90ZLoU2GhGHjDpXEXykFkZzNIqjpkUpQZ9agmbDt9mKR/W+QNH7rG/1KSSKXORm9E6ogmW95/QSnIV+jsJO5ajk11bh+VmoLjze8/abwUjRukm/O2QwtpBKfZLzkNhvJqOIVzqHpOSTElrndEMJDQ1rG7RnawAJPocHbVsx/LHgWx4qMMFooDlxskXNWyB/U7yd8CutcsbQcUyorVje0ZOFQdxXKX4Atc0jpMuGe9uf0h67FNwbimW70pNDBNDwp3EFabQGshBDJN+87/gVmnv8AZDuAo7fv28QgGEH8UPYljySxu0PJjjkVM6oxwIqMwlWrG6v6fcwhr8xsqfXr61tIZA4AtNV28WeORcHEzYXifIm1HanLULVoKBu1C1OWoWoAatQtTtqFqAGrULU5RHagBq1BO2oIJD0OjpH+xG93Y0n0U6HVec7WBv3nNHlWvkt1T8Gp96VX8DJedl6rP+qO6vTYfLMDprQLsNAZpHNIDmttaD9IgbSBxVbgHRyg/PQsptEsjWHZXJpzPctLymSfmNOMrB4Vd6LjbmsOKh5xz2iufNtDnbd1zgBsCeL1DLLsjk0WKPJ1CDR8BNDiWnJxpHG52TWlx6RoNgKXI/Bxsa62aW+6lS1g6JpuzCh6OlgBdbFI62KU1fIBUc24EWsYNtabd6lySO5uLmsM09FxHzbpbavcMriRnSuaslqMku2VLFBLhDI06zZFhIq7r7pT4GlUjXV/5jiCRtYG7gBcWVDR6J93yygudzLeBdFAPAWlQde3/mMu32mDMnMmQVPX3rNkk21bNOJUmcnASSlkJDkrLhJCvtDa4zwPYSeebG0tZHI5xa0UNQ0jNv4yWfcEYOXcfckDOi4XX6KTDsAjhjeZHVY5vOU6LQC0vqCc9tO5OP1gncKCVwbwjIjb4MAC5e60MbVzvad7LQPq73H0Kt9B62MhNHwumGVLpy0t7mN6WSmmV0dB0ViHOMxc5zvmH+0S7a6Mb+1OO/wzf20mQ/ZxIas6ZdOJjDhI6CE0IjfIS7nIhY68kHIk0p9FXUhxTYGdIQnnJNpigFLYrcgW77k7KskeeSvdo6V+HhDY3uN8xNGu2HmgN3UVHdoSUe3ZH+0ljZ5F1fJWWNhJhi5zEt2y1N75Ls2fVBrSndVVvybDt2zPd1MhpXve8e5FlM4omaO0cxvO3TxH5mQGwOfQECpyaBl2q31EiibiTZI57rDWsdraXCuZeT5Kn0fJhxztscrqQyE3yNbUZVFGtyrlv3K41FxTHYkhkTWdA5h7nn2m5dI08kn0yzHw0UfK8K4tn3W9/tLnDAQRx/Hiukcr9PlTK/Vb/V4rnfCuY48Orq7CtuL2Iqze8hYvR4catoHUpb9E0J9ngU9ovRZe9jDQVNOz2k+9uynX7ztU7Qzvn4t/SojwxbB5pJFkzUpm9/gPiVc6O0YIW0DnO+9T0CnllEh0rRtc0dpAW+GLHj5ic3JmyZOH/wACtQtTL9JRD9Y3xr7k2dNQ/Wr2KzywXbILHN9IlWoWqNh9KxvdaCQd1d/UFNtTjOMva7FKEo8SVDdqKxPURWqZEasQsTtqFqAGrEE8GoJWM6KSk84OPhn7koRDgEpeHPZmH5VZ6YWIZ5y12Hcx39lynBvf8ti5uBs5ArR0T5RsOdrT710/lZk6GHbxdIfAAeq5DisS9uJaGve32AbXubUVzBoc1pwFGQ65gPltspLBCOaNvQiw9HF7BtIDhlXek47BzPbEH4lgpGLgZnOqS5xr0K1ypmqDQDcpz9mMV27ZGnf91XGPcbmfsoh4tDv6it+0xuVLgai0BFcLsRXMZMicamvFzh7kXKHMRgXUNPnIx5k0A3bCjwz+myv1h7wovKS+mEaB9KZn8khVWRcoljlaZzhzwdo8Mk25g3Hx+KOibcEi0Q9lNqTXI78j7upBziEqF2efDamgYwWusbbGNrtrK02fWyHejjkmGV7WdV8bf4W5+Sd0iBc0U3HzKYapEU+C40NLM0yUxNLmAUa97hXnY6EtpTq2b10zReFbJGyKVzmvDpHdFgIdeIxtLhaegd29cv0KOkexnnKxdTwA+fb3fzf2UkuDPkl+RfHV1hEMRa4kNkeLnhuReK1tYd4CkR6qRD6DO8yP/rb7lYv/AE7P2J/+QqWqW2DSKmbRjYYpXsbG1wjNCI2b6DaQT5q30Vhg1wNXHIbTl3NFB5KLpX/Dzfc9QrDAe14e9JvgnHtHNuVx3520UrVjf6lzWVzgRbQV2g7aVG/YexdJ5Xf8Yz7jP6lz6XYtCnJRVClGLlyVOJxrq0BsNNhFATU7CcwpGj8W+6pJBArkftbQoWkpRfaaHLIVF212wjb2FTNE4CQ0tjkcC00pG4nbwAUZZH9lihGuiecU9217j2uJRtKlYfV7FP8AZw2IP/QkHvbkrODUXHH/ALs8feLG/wAzlS5N9stUYrpFO1PMK0MPJxjDtbE3tlH9NVLZyazgAvlgYDsqXn+kKN/sdGahWk0RpK/oPPT3fa/upuE5OxcWnFxlw9prGVI7QXj3K0h5N4xQmaSo+q1rfUq7DqlifZRm0vmVUQqIWrUR6uRgZlzusupXwATg0LEPoV7XOPqug/UsP7OavTMxki1ANWi07hmsw5LGtab48wM6F7Qc+9Udi1afURzxbj8GfUaaWBpSfY1agnbUFoszm8BSkkIyvEHszm/K0/5zDjgyQ+Lmj0K5S5l2NA+00eq6bypvrjIxwhb/ABSP+C57onBxPxZMmIZEQ6oBjmeXUBqAWNoO8rXhKMhutX8G6yYb3GIDxefRW+ksCQ5xOQaGM6yWxsafcmdAMgZE889I8GRlSIrcw1xAFz9nXRWeMxEHOSAmWokcDm0DIkHccslssxNIpcAKyxj7Q96gcpf+HgHGYnbwYR/UtLhsTBeAyM3Z0JecsjuACyXKYKNwwrXOV2XECNQm7ZZjVIwTk05OOcmXuSLBmQpUBqdm71CsdGAUJpXP0VvFklYU2ZrFQPc4UY89Hcxx3ngOpWmF1D0hIAW4OehoQXNawEHZ7bgr6F67lo2OkMY/02fyhQnl29EoQvg4hoPkz0gDV8IZUs9qVlaB4cfZJ3BdFwOqkwlD3FgAp9Ik5OqdgWzKJVPUyXQ3p4t2yGcEedD6igjspQ7bnOr5qQIO3y+KcQVfmZLwwI+IwrXscw1o4UOfWDw6k9F0dg80qqFFHyyJ+KC+Cu0poCDEPD54mvcBQE3HIVplcBvO5Ub8Nhoy8MwmHqwkUEbSaAPIJNp227K1WtKpJIHXmuKA9ohopVvtHcRWgG/6vBSWWT7Y3BCXvc2Jjo4GXOLmloYBQgkNcaAUGR8keGx81WFzHBjqEgNNQHc5Rpz2ijK9aZIYMnYomtvE+yTsNd5Ofojxfyepc6R9H1OQqKEkG00qDVm0ZpW2FIPEYictAFWm17HF5Y0B7nNEbxmdgu3dxTbsBiX2nnbQBECGkESFj3XOB2tqA2tN9QmoW4R5DRec6VJoBW4Ekk1zDSM603UVxDLDE20PaANgMgNOoVKTsaoi4vR8xndJG9oBqQXVJHQtDA2hAFelUHtCiO1ZcGNYJfZuDHFpJaHgXHb7QcCQc8nEFWj9MwD9bH+8E5h9JRPFWvYQNvSGSjckSqJF0ZojmpHuuuvJJBB2nP61Nx2BWlE3DiWmoa5riNoa4EjtAOSWXKLZJBEJLgjKSo2MrdYx+bP6jGfCRiorVf6fH5rL1Nr4OB9FS2rvelS/GSOF6ovyixktQT1qNdizkUbAJQSbk2ZV4o9lRyrlMkrjz9mKMfzH1XOtDiuLPU558AQtzr5Pdj5uq1vgwfFZ3UvHgOk+YwzjcaPdEXvFdoqXUp3b1uwmXKbTQMfzFPrTnyZGP60/i85ZDxkkPi9xUvR+lXhuHAbE2+R9Q2Jgyujbllkcjn2cE3LrBNU0fTM0o1g3/dWqzFNpdjej2/OA8KnjuKzvKdJ0sMPsymnCpZ8FrMDpiWR1r5HObacicvDJYzlNeOeh/Zv83f2Vcuy7H7eDFSPSIoXSODWNLnHYGipKRiNver7Uho+Vt6muQkWN0K0Xq7iQ3OB4NTttHqrfD6uYg/RA7XN+K13PtG1zR2kJl2PjBzkZs+u3j2opEN7KaLVuYbbP3v7Lp2H1mhaxrTeSGtBo3eABvKwztMQjbLH++E27WPDDbPF++FCWOMuxrJJG8k1viFKMkPc0eqZdrk3dE7vI9AsGdZsMSKTxmldjq7kH6zYYfrR3VPuCj4YB5Zm3OuR3ReLv7Jt2uUm6NnearDnW3DAVvPDJjvgkO1yw+4vP+w+pT8eP6Fvn9m0Gt0xHssHcfimn60Yg72Dsb8QsW3XKGnsyGg+qBx60rDa3Rvda1j8+Nvx61LZj+g3Tfyaw6w4g/rKdjQPRQnYp5cXXZmpJ7a1958VntIa1tiNDGSacR8OpVx18rsh8X/AKSUV0H5msLjlnw3DcmyTXNx9nj1lY+bX942RN2b3H4KMdfpSco4xlT6R9QpWhbZG4s7fEojCFhDr1iOEQ/wBrv+aNuuOJO9gHGzId9UbkG2RuebHBVemsRH0YnipcQfZBG+la9iy0mt2IrS8dzGqJNpuR7w55uI6gNnYFF0+yUU0dC1I0xFg5ZLwQyQBtWgG0gnMjhmuoYbFskYHRuD2neDXu6j2rhGjNJNmJAqHDOh8K1V7o3HyQuujcWnqpQ9oORWfUY05XEvwyajTOvoUWZ0Jrq2QtZM215NA5tS0ndlWrfPtWmosbVGlOyDpofm037J/8pKy+A0yySG8e2CGvj2EZGjhXa00K12OZWKQcWOHi0hef9LYtzWBzCWua4Zg0P4yXQ0eWUE9pj1OKORrcjqf5T+wf3v7ILl+D1+nY2jmsefrGrSe2mVUFs/k5PsyfxcX0d/aTd1U7613+SVXNEAlAZjtXDs69HFNa5q4zEn/UeP3ej6Kj1KGTz1+gU/T0tX4h3F8rvFzlE1NpzTsxt4j8blvw9GPKdB0a3pYQdRPjK/4KDcpeHltlgz2QF3g2V6pG4itKmn9vwFfZgmX+hh0z931CyHKZJ+dRjhCD4ud8Fq9AOqXZ7B6hYvlGd+e9kMY8S8+qg3yaMXtMu/NRpIQTsUkpo7Ui4Z+TN4DwHwRGBoByFOoBP0Tcx6B7QgAi1tBu7tuf9k/HC3r7qKJKcmdnqU82ZAWW+h8E18oArWo20I28KLRu1fq6mWyuVBvI4Ki1TNcQKhbgDpn7o95RRXKTTKR+r49mwO35yFvAbm9RRDV0D9TH3yyfBXhOder1SyMth8E6IbmUP5CoD81EKimTnnbQZ13KVozQdsratiG7o3V3bydis3sNDkd24/WHUl6KxIdiA0B2R2lpAyO4kUKKGpMzWuOEtmG7ot9zllGe0KFbnX1lJx91vucsThW9NvaotUW3aIWNcQ7u+KZjk2qXpUdMdnqVGww2psaBclXHrSglgKJNAjaeHvShEU/GMk5RFhRN1VB589bD5OatYG7FA5LMIyXSNkjQ5pw8poeIfFQ+Z8V18atYYfqWefxWfJOnyWQVo5zo00mi/aM/mC6x+PJQGav4cUIhZUEEZbxsU8nNUSluLoqhL21aew+5edtOt6D+o+pC9Frk2M0ThcY18QkDZmG11tA4OB+k0jpDrWvSK20ZtS9qTOWXILRY3k9xjHlrYxI3c9rmgEdYcagoLXskZ/JE9CXpRkoCeAJUX5dH9dqZ0jpCNsMrr25RvO37JXJSZ0G+Dh2l5iIpXb6EjftNfVTNA604lkDGtloADQCOLZU/YVPprEjmXAb7R5hO6OFIW/dBXQx9GOfZ0iPWCev6Q9HB84cm+2YKg7PrOGSrP+1GK/z3+I+CkNwj3SYhrGucRho2ANFakNw7DT+JQToDEf5Ev/tu+CsME3K+C60JpaabnBLK94bbQE8blgtfCDjpN9Gxj+AH1W61e0bIwSXxubUtpcC2oAdsupxXPtcA44/EZfTaNo3RsHFQfZrx3tVlG4Jn6R7E85p/BCZLDVBYHVImcbcuO5E6v4ojOQ7/AEQAmSdwpmfZbv6k9Hi30Bud4nqUbEjMcaD3BOMHRHapCNFqvjCZRe4luXtEkZ1pWqvdK6X5tlQRsyp1V2eSx+jYXOY8NBLjbQAEn6W4KTPojEGONvNSucDISAxzjaSA0kAVAy3pC4JuO0xP8nhlDiBI+dotcRXm7GmorxcmYNYZAwtc55PG9xIrnlmndJaOlGBwLTBJcHY0uHNuq26WMi4UqKhuVVHgwLrRWEio+kx2XZsSsGkSdHYqV/POD31bhnyGryaBpjzAJ29IeKueTNs0+MtuLiGucQ53BzBv39JQtCYO1uK6J/wUw2fbhqO/0V9yLt//AKBypWN+378W5FiSQOUnBuixID8jYNhruf8ABc+ZE7Kj/o31Pu8l2XlI0SJ8bJVxbzWF53IVrbf0c9m1cew7ha39kd/UclLsXRF0syjh90eqhxuoD+N4UzS5zb90eqgsOR/G8Iomg2zGoVsMO3ge2vXT0VIzaFcNm/HeVGqFJsTI6g7/AIpp054peJGR7R7iotU/gLZuuR+U/lVvXh5x/IfRd0z/AB/+LgfJE6ml4uuKcfwD4LvoCx5/ca8XQmpRFyMhEAs5cED+O9ecdaIrNKTcRO4g7xnuXo+i89coMdulcR+0r4mq0aftlWXokYDS0rW056QZ/WruG8oKq5xBdGzFsR3ZVus01MHOf9Nw/e6PqnWY072HxCg6wwyT4Z8UdA59oq7ZQOBOzsXPUWa3I5JLgHTkRsIBe4ULiANtRmVvcByZuYxt+JiNG8Hj+nOnooOjNRJ2TMe98dGua7Iurk6tNi6WzFt61dbXRVSfZTTaCeXTlssPzp+b6TxQc411HG3LogKENV8TX/ERZcJ3D+lakYltN/egMWEb5fRB4YP5ZnmYGWIETOY+pq214eA2lKdWa5HrOa43EftXeVB6LuOMYHkEOAoKbCVynS+ouLknle1jaOkc4EvAyLiQpp2G3bwY1xTVy1DeTbGH/KGe+Q/8UpvJlic6viHe74KVoZkilsaSMqVrvWvHJbPvlj7rvgnIuTGUfro+y0/FFoVMxGKyd4e4JxjuiFtHcmDyaumYP9juz6yU7kyNP0zf3D/zQ5IdP6KrVDFCOUudsFK502h43rc4F02Ikc7COdVrBU88It5yuqK9iosPqA9oNJRmQT0Dur9rrWg1Y0ccJIXuIkqwtpbbtLTWpJ4KLml0NY2L09oXSkkOH5qSUPZzvO2Y4MObwWVPOi7o+FVUDQenQ0dLFn/18Z8/lGa3w0yw7Y/IH0QOlI/8v+Bqq3/os8ZltDaO0w0T84cTnhniK7EMeee5yK235w0dbf1K55PoNJNxf56JxFYac49rm33tpS1x3XKwGkov8vP7jUbdIxfUp/tHojyfoXi/ZX8ouk2w4yW6vzmE5tvaS7auPT6LaGw2tcb4XPfSpoQ5wr1CjQt9rvo6TEzNdCQGBlpucW0cSSaCh6lQ4bQukIwWskiAdEYTQgnm3EkjpM29J2fWrVJNFUoNMxuObW2mdBn4lR4gRWq2DdQZjtkib3u+ARHk6lOyeHvLh6KW5Ak18GVBS2uWhfyeYkfShPY53vLUyNR8V/pfvn/ilaHT+imBSgVb/wDYzFD6MZ7JPiE0/VfFg/oHHscw/wBSX+Qou+S51NKQdYlHjG5d5XCOT/Rk8WlMKXwyNbe4EkZCsbxmRltou71WPO/yNGJcAKInJBEVRZcEe9cC5Vm26Vl6wx3ku/AZ/jqXGOVvBA48HLONh2cMqVWnTK50U53UbMKccOtBSxAz6g8vggup42YfKjuNB2oCiQGnijcwrGXjoojtSWRHvSrUALcMgkEIn7UQamAoMR2ogezxR+CACPWB4InQg7glFpPYjaEAI+TN4JDtHNO2qfCUO1A7GDo5pyzTTdG0O3o7uKnN7UuiVILZXv0UDv8AEE+qT+Sj9byKsS1AIpD3MrfyQdxHmjOhz9lWYRhG1BuZUnQx4+aNuhXcfh4K2R96NqDeymdoZ3BvgEh2hHHgrxBLag8jKH8hu+z3/BK/IjuA7sle0QoltQ97KL8gu4+74oDQb+DT2q9AQKe1D3sojoJ5+qOw09UBq8/j5q9r2oAo2oN7KrD6Gc1zXAirSCOl8VfxzHe7OnUc+1RiUWfFJwixb2SvlDt2ZrnS3LrrXNOtlOVSPBQCSgHFR8cR72Wt7ePiFzflAY04oVwj8SObbR7HSMtzNW9FpB2+S2PPFDnipwiou0iEm5KjkTsPF/4fiR/1ZP8A60a65zp60Ff5Snx/sr2ydaWJEEFSWiHzHchFUnsQQTAKiOlN6CCADCVcjQQAO1CiCCABalgIIIAEYNM9qcCCCADajIQQQAVEoBBBACrUdEEEAAFKogggA6Is0aCACQQQQARRoIIAIpNEEEAEXJNyCCACLikFyCCACuRIIIA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628" name="AutoShape 4" descr="data:image/jpeg;base64,/9j/4AAQSkZJRgABAQAAAQABAAD/2wCEAAkGBhQSEBQUEhQVFRQUFRUUFBUWFRcVFxUVFRUVFBUUFBQXGyYeFxkjGRUVHy8gIycpLCwsFR4xNTAqNSYrLCkBCQoKDgwOGg8PGiwcHxwpLCksKSwsKSkpLCksKSwsKSwpLCkpLCwpLCksKSkpKSwsLCwsLCwpKSwsLCwpKSwpKf/AABEIALcBFAMBIgACEQEDEQH/xAAcAAAABwEBAAAAAAAAAAAAAAAAAQIDBAUGBwj/xABNEAABAwICBQkDBwoFAQkBAAABAAIDERIEIQUGMUFRBxMiYXGBkaHBMrHRFCNCUmJy8BUkM0NzkqKywuE0U2OC0oMWRFVkhJOz0/El/8QAGgEAAgMBAQAAAAAAAAAAAAAAAAECAwQFBv/EACgRAAICAQQBBAICAwAAAAAAAAABAhEDBBIhMRMFMkFRImEUQoGRsf/aAAwDAQACEQMRAD8Ar6IUTlqFq9UeZYi1CictQtQIQAjtSw1HagBuiFE5ahagBuiOiXRCiaEIohRLtQtTARajol2oWoAbohanLUYaiwGrULU7ajtRYDNqFqetQtQA0Go6JwtQtRYDdERanLUdqAGrUdEu1C1ACLULU5RFagBFEKJy1FagBstRWp61C1ADNqFqdtRBqAEBqCdoggBNqO1LtQtUCTEWoWpdqMNTEIDULU5ajtQA1ahanbELUAN2oWpy1KEadgM2ow1Pc0pOH0bI/wBhjndjSVFziu2NRb6RBsQsWhw+peJf+rtH2iB5VqrKPk/cM5ZWMH43mionqsUe2XR02SXwYwRo+bWtlwui4P02LDyNrWm7yjBKiya+6MhFYcO6QjYXNA835+Szy18P6qy9aGXy0ihgwT3noNc77oJ9ytMNqbin7IiB9ohvvNUzjOWWSnzMMUY2CpLz4C0KixfKNj5shK8A7om2+Yz81ml6hN+1UXx0cF27NvDyeOArNMxg6s/M0CM6N0ZCfncVeR9Frq+UYJ8SuW4iad9TK5xyJJkk2AZkkvOQR6Ih52SxkjHOpWgupTIe1Sm/cVnlqcsvkvjp8cfj/Z0jFa76Nw36LDOkI2EsA83mqxR1lbiJ5H22B7y4M22gndxCp9ZMG+N1DQ5bvh3LPtmIIIJBGyiMWaWOW67DJijOO06OAhas7oLWGvQft9/W3r6lpmkEVByXdxZo5FaOLlxSxumN2oWp61FarbKhq1C1O2oWosBq1C1OlqFqLAatQtTtqO1FgM2oWp2iFEWMatQTtqCLGFahanKIWqBIbtR2pdqFqYhFqOiWGo7UAIopeJ0U+PDvnktaxkbpaVBc5oF3Ra2u7jTamLVN1lcPyZiR/wCWcB2lobXzWPV55Yktvya9Lhjlb3FHgdJxy/o3gnhscO1pWqwc+j4omuxBe6QjpNAcQDXZkKcN64gwkUIJB4g0I7CrrAa1yxi1/wA637WTqfe399VknqfJHa3tNS03je5LcdVk1/wcX6HCVPF9rffUqux/K7OALI4o69Rdl5e5ZXCaSw89A13NPP0H0AJ6tx7irXFauSh+FDbG84x73HjQkiuVdgWSeOS5btGqE4v4pjeK12x87TbLI0bgykfmKFZjGPmcfnps998pefCpKuZtX3fJml8hJMpB2nYxu8nrUSDQDSaC5x4DPyFVWoWS3FVCxhJ+cLiGudkw7GippcgHAMuaxzunZQnL2bq9Eeq2ug9VHVkJgdTmZAC5tBcQAPaoK5qyGhg3DAOfDH884+0Hfq2ClIw7PqT2pEJTa+DBjDzmJrmQhtXvbWyuTWxke1XOrikfkfEv9uQgcLqD90ZLoU2GhGHjDpXEXykFkZzNIqjpkUpQZ9agmbDt9mKR/W+QNH7rG/1KSSKXORm9E6ogmW95/QSnIV+jsJO5ajk11bh+VmoLjze8/abwUjRukm/O2QwtpBKfZLzkNhvJqOIVzqHpOSTElrndEMJDQ1rG7RnawAJPocHbVsx/LHgWx4qMMFooDlxskXNWyB/U7yd8CutcsbQcUyorVje0ZOFQdxXKX4Atc0jpMuGe9uf0h67FNwbimW70pNDBNDwp3EFabQGshBDJN+87/gVmnv8AZDuAo7fv28QgGEH8UPYljySxu0PJjjkVM6oxwIqMwlWrG6v6fcwhr8xsqfXr61tIZA4AtNV28WeORcHEzYXifIm1HanLULVoKBu1C1OWoWoAatQtTtqFqAGrULU5RHagBq1BO2oIJD0OjpH+xG93Y0n0U6HVec7WBv3nNHlWvkt1T8Gp96VX8DJedl6rP+qO6vTYfLMDprQLsNAZpHNIDmttaD9IgbSBxVbgHRyg/PQsptEsjWHZXJpzPctLymSfmNOMrB4Vd6LjbmsOKh5xz2iufNtDnbd1zgBsCeL1DLLsjk0WKPJ1CDR8BNDiWnJxpHG52TWlx6RoNgKXI/Bxsa62aW+6lS1g6JpuzCh6OlgBdbFI62KU1fIBUc24EWsYNtabd6lySO5uLmsM09FxHzbpbavcMriRnSuaslqMku2VLFBLhDI06zZFhIq7r7pT4GlUjXV/5jiCRtYG7gBcWVDR6J93yygudzLeBdFAPAWlQde3/mMu32mDMnMmQVPX3rNkk21bNOJUmcnASSlkJDkrLhJCvtDa4zwPYSeebG0tZHI5xa0UNQ0jNv4yWfcEYOXcfckDOi4XX6KTDsAjhjeZHVY5vOU6LQC0vqCc9tO5OP1gncKCVwbwjIjb4MAC5e60MbVzvad7LQPq73H0Kt9B62MhNHwumGVLpy0t7mN6WSmmV0dB0ViHOMxc5zvmH+0S7a6Mb+1OO/wzf20mQ/ZxIas6ZdOJjDhI6CE0IjfIS7nIhY68kHIk0p9FXUhxTYGdIQnnJNpigFLYrcgW77k7KskeeSvdo6V+HhDY3uN8xNGu2HmgN3UVHdoSUe3ZH+0ljZ5F1fJWWNhJhi5zEt2y1N75Ls2fVBrSndVVvybDt2zPd1MhpXve8e5FlM4omaO0cxvO3TxH5mQGwOfQECpyaBl2q31EiibiTZI57rDWsdraXCuZeT5Kn0fJhxztscrqQyE3yNbUZVFGtyrlv3K41FxTHYkhkTWdA5h7nn2m5dI08kn0yzHw0UfK8K4tn3W9/tLnDAQRx/Hiukcr9PlTK/Vb/V4rnfCuY48Orq7CtuL2Iqze8hYvR4catoHUpb9E0J9ngU9ovRZe9jDQVNOz2k+9uynX7ztU7Qzvn4t/SojwxbB5pJFkzUpm9/gPiVc6O0YIW0DnO+9T0CnllEh0rRtc0dpAW+GLHj5ic3JmyZOH/wACtQtTL9JRD9Y3xr7k2dNQ/Wr2KzywXbILHN9IlWoWqNh9KxvdaCQd1d/UFNtTjOMva7FKEo8SVDdqKxPURWqZEasQsTtqFqAGrEE8GoJWM6KSk84OPhn7koRDgEpeHPZmH5VZ6YWIZ5y12Hcx39lynBvf8ti5uBs5ArR0T5RsOdrT710/lZk6GHbxdIfAAeq5DisS9uJaGve32AbXubUVzBoc1pwFGQ65gPltspLBCOaNvQiw9HF7BtIDhlXek47BzPbEH4lgpGLgZnOqS5xr0K1ypmqDQDcpz9mMV27ZGnf91XGPcbmfsoh4tDv6it+0xuVLgai0BFcLsRXMZMicamvFzh7kXKHMRgXUNPnIx5k0A3bCjwz+myv1h7wovKS+mEaB9KZn8khVWRcoljlaZzhzwdo8Mk25g3Hx+KOibcEi0Q9lNqTXI78j7upBziEqF2efDamgYwWusbbGNrtrK02fWyHejjkmGV7WdV8bf4W5+Sd0iBc0U3HzKYapEU+C40NLM0yUxNLmAUa97hXnY6EtpTq2b10zReFbJGyKVzmvDpHdFgIdeIxtLhaegd29cv0KOkexnnKxdTwA+fb3fzf2UkuDPkl+RfHV1hEMRa4kNkeLnhuReK1tYd4CkR6qRD6DO8yP/rb7lYv/AE7P2J/+QqWqW2DSKmbRjYYpXsbG1wjNCI2b6DaQT5q30Vhg1wNXHIbTl3NFB5KLpX/Dzfc9QrDAe14e9JvgnHtHNuVx3520UrVjf6lzWVzgRbQV2g7aVG/YexdJ5Xf8Yz7jP6lz6XYtCnJRVClGLlyVOJxrq0BsNNhFATU7CcwpGj8W+6pJBArkftbQoWkpRfaaHLIVF212wjb2FTNE4CQ0tjkcC00pG4nbwAUZZH9lihGuiecU9217j2uJRtKlYfV7FP8AZw2IP/QkHvbkrODUXHH/ALs8feLG/wAzlS5N9stUYrpFO1PMK0MPJxjDtbE3tlH9NVLZyazgAvlgYDsqXn+kKN/sdGahWk0RpK/oPPT3fa/upuE5OxcWnFxlw9prGVI7QXj3K0h5N4xQmaSo+q1rfUq7DqlifZRm0vmVUQqIWrUR6uRgZlzusupXwATg0LEPoV7XOPqug/UsP7OavTMxki1ANWi07hmsw5LGtab48wM6F7Qc+9Udi1afURzxbj8GfUaaWBpSfY1agnbUFoszm8BSkkIyvEHszm/K0/5zDjgyQ+Lmj0K5S5l2NA+00eq6bypvrjIxwhb/ABSP+C57onBxPxZMmIZEQ6oBjmeXUBqAWNoO8rXhKMhutX8G6yYb3GIDxefRW+ksCQ5xOQaGM6yWxsafcmdAMgZE889I8GRlSIrcw1xAFz9nXRWeMxEHOSAmWokcDm0DIkHccslssxNIpcAKyxj7Q96gcpf+HgHGYnbwYR/UtLhsTBeAyM3Z0JecsjuACyXKYKNwwrXOV2XECNQm7ZZjVIwTk05OOcmXuSLBmQpUBqdm71CsdGAUJpXP0VvFklYU2ZrFQPc4UY89Hcxx3ngOpWmF1D0hIAW4OehoQXNawEHZ7bgr6F67lo2OkMY/02fyhQnl29EoQvg4hoPkz0gDV8IZUs9qVlaB4cfZJ3BdFwOqkwlD3FgAp9Ik5OqdgWzKJVPUyXQ3p4t2yGcEedD6igjspQ7bnOr5qQIO3y+KcQVfmZLwwI+IwrXscw1o4UOfWDw6k9F0dg80qqFFHyyJ+KC+Cu0poCDEPD54mvcBQE3HIVplcBvO5Ub8Nhoy8MwmHqwkUEbSaAPIJNp227K1WtKpJIHXmuKA9ohopVvtHcRWgG/6vBSWWT7Y3BCXvc2Jjo4GXOLmloYBQgkNcaAUGR8keGx81WFzHBjqEgNNQHc5Rpz2ijK9aZIYMnYomtvE+yTsNd5Ofojxfyepc6R9H1OQqKEkG00qDVm0ZpW2FIPEYictAFWm17HF5Y0B7nNEbxmdgu3dxTbsBiX2nnbQBECGkESFj3XOB2tqA2tN9QmoW4R5DRec6VJoBW4Ekk1zDSM603UVxDLDE20PaANgMgNOoVKTsaoi4vR8xndJG9oBqQXVJHQtDA2hAFelUHtCiO1ZcGNYJfZuDHFpJaHgXHb7QcCQc8nEFWj9MwD9bH+8E5h9JRPFWvYQNvSGSjckSqJF0ZojmpHuuuvJJBB2nP61Nx2BWlE3DiWmoa5riNoa4EjtAOSWXKLZJBEJLgjKSo2MrdYx+bP6jGfCRiorVf6fH5rL1Nr4OB9FS2rvelS/GSOF6ovyixktQT1qNdizkUbAJQSbk2ZV4o9lRyrlMkrjz9mKMfzH1XOtDiuLPU558AQtzr5Pdj5uq1vgwfFZ3UvHgOk+YwzjcaPdEXvFdoqXUp3b1uwmXKbTQMfzFPrTnyZGP60/i85ZDxkkPi9xUvR+lXhuHAbE2+R9Q2Jgyujbllkcjn2cE3LrBNU0fTM0o1g3/dWqzFNpdjej2/OA8KnjuKzvKdJ0sMPsymnCpZ8FrMDpiWR1r5HObacicvDJYzlNeOeh/Zv83f2Vcuy7H7eDFSPSIoXSODWNLnHYGipKRiNver7Uho+Vt6muQkWN0K0Xq7iQ3OB4NTttHqrfD6uYg/RA7XN+K13PtG1zR2kJl2PjBzkZs+u3j2opEN7KaLVuYbbP3v7Lp2H1mhaxrTeSGtBo3eABvKwztMQjbLH++E27WPDDbPF++FCWOMuxrJJG8k1viFKMkPc0eqZdrk3dE7vI9AsGdZsMSKTxmldjq7kH6zYYfrR3VPuCj4YB5Zm3OuR3ReLv7Jt2uUm6NnearDnW3DAVvPDJjvgkO1yw+4vP+w+pT8eP6Fvn9m0Gt0xHssHcfimn60Yg72Dsb8QsW3XKGnsyGg+qBx60rDa3Rvda1j8+Nvx61LZj+g3Tfyaw6w4g/rKdjQPRQnYp5cXXZmpJ7a1958VntIa1tiNDGSacR8OpVx18rsh8X/AKSUV0H5msLjlnw3DcmyTXNx9nj1lY+bX942RN2b3H4KMdfpSco4xlT6R9QpWhbZG4s7fEojCFhDr1iOEQ/wBrv+aNuuOJO9gHGzId9UbkG2RuebHBVemsRH0YnipcQfZBG+la9iy0mt2IrS8dzGqJNpuR7w55uI6gNnYFF0+yUU0dC1I0xFg5ZLwQyQBtWgG0gnMjhmuoYbFskYHRuD2neDXu6j2rhGjNJNmJAqHDOh8K1V7o3HyQuujcWnqpQ9oORWfUY05XEvwyajTOvoUWZ0Jrq2QtZM215NA5tS0ndlWrfPtWmosbVGlOyDpofm037J/8pKy+A0yySG8e2CGvj2EZGjhXa00K12OZWKQcWOHi0hef9LYtzWBzCWua4Zg0P4yXQ0eWUE9pj1OKORrcjqf5T+wf3v7ILl+D1+nY2jmsefrGrSe2mVUFs/k5PsyfxcX0d/aTd1U7613+SVXNEAlAZjtXDs69HFNa5q4zEn/UeP3ej6Kj1KGTz1+gU/T0tX4h3F8rvFzlE1NpzTsxt4j8blvw9GPKdB0a3pYQdRPjK/4KDcpeHltlgz2QF3g2V6pG4itKmn9vwFfZgmX+hh0z931CyHKZJ+dRjhCD4ud8Fq9AOqXZ7B6hYvlGd+e9kMY8S8+qg3yaMXtMu/NRpIQTsUkpo7Ui4Z+TN4DwHwRGBoByFOoBP0Tcx6B7QgAi1tBu7tuf9k/HC3r7qKJKcmdnqU82ZAWW+h8E18oArWo20I28KLRu1fq6mWyuVBvI4Ki1TNcQKhbgDpn7o95RRXKTTKR+r49mwO35yFvAbm9RRDV0D9TH3yyfBXhOder1SyMth8E6IbmUP5CoD81EKimTnnbQZ13KVozQdsratiG7o3V3bydis3sNDkd24/WHUl6KxIdiA0B2R2lpAyO4kUKKGpMzWuOEtmG7ot9zllGe0KFbnX1lJx91vucsThW9NvaotUW3aIWNcQ7u+KZjk2qXpUdMdnqVGww2psaBclXHrSglgKJNAjaeHvShEU/GMk5RFhRN1VB589bD5OatYG7FA5LMIyXSNkjQ5pw8poeIfFQ+Z8V18atYYfqWefxWfJOnyWQVo5zo00mi/aM/mC6x+PJQGav4cUIhZUEEZbxsU8nNUSluLoqhL21aew+5edtOt6D+o+pC9Frk2M0ThcY18QkDZmG11tA4OB+k0jpDrWvSK20ZtS9qTOWXILRY3k9xjHlrYxI3c9rmgEdYcagoLXskZ/JE9CXpRkoCeAJUX5dH9dqZ0jpCNsMrr25RvO37JXJSZ0G+Dh2l5iIpXb6EjftNfVTNA604lkDGtloADQCOLZU/YVPprEjmXAb7R5hO6OFIW/dBXQx9GOfZ0iPWCev6Q9HB84cm+2YKg7PrOGSrP+1GK/z3+I+CkNwj3SYhrGucRho2ANFakNw7DT+JQToDEf5Ev/tu+CsME3K+C60JpaabnBLK94bbQE8blgtfCDjpN9Gxj+AH1W61e0bIwSXxubUtpcC2oAdsupxXPtcA44/EZfTaNo3RsHFQfZrx3tVlG4Jn6R7E85p/BCZLDVBYHVImcbcuO5E6v4ojOQ7/AEQAmSdwpmfZbv6k9Hi30Bud4nqUbEjMcaD3BOMHRHapCNFqvjCZRe4luXtEkZ1pWqvdK6X5tlQRsyp1V2eSx+jYXOY8NBLjbQAEn6W4KTPojEGONvNSucDISAxzjaSA0kAVAy3pC4JuO0xP8nhlDiBI+dotcRXm7GmorxcmYNYZAwtc55PG9xIrnlmndJaOlGBwLTBJcHY0uHNuq26WMi4UqKhuVVHgwLrRWEio+kx2XZsSsGkSdHYqV/POD31bhnyGryaBpjzAJ29IeKueTNs0+MtuLiGucQ53BzBv39JQtCYO1uK6J/wUw2fbhqO/0V9yLt//AKBypWN+378W5FiSQOUnBuixID8jYNhruf8ABc+ZE7Kj/o31Pu8l2XlI0SJ8bJVxbzWF53IVrbf0c9m1cew7ha39kd/UclLsXRF0syjh90eqhxuoD+N4UzS5zb90eqgsOR/G8Iomg2zGoVsMO3ge2vXT0VIzaFcNm/HeVGqFJsTI6g7/AIpp054peJGR7R7iotU/gLZuuR+U/lVvXh5x/IfRd0z/AB/+LgfJE6ml4uuKcfwD4LvoCx5/ca8XQmpRFyMhEAs5cED+O9ecdaIrNKTcRO4g7xnuXo+i89coMdulcR+0r4mq0aftlWXokYDS0rW056QZ/WruG8oKq5xBdGzFsR3ZVus01MHOf9Nw/e6PqnWY072HxCg6wwyT4Z8UdA59oq7ZQOBOzsXPUWa3I5JLgHTkRsIBe4ULiANtRmVvcByZuYxt+JiNG8Hj+nOnooOjNRJ2TMe98dGua7Iurk6tNi6WzFt61dbXRVSfZTTaCeXTlssPzp+b6TxQc411HG3LogKENV8TX/ERZcJ3D+lakYltN/egMWEb5fRB4YP5ZnmYGWIETOY+pq214eA2lKdWa5HrOa43EftXeVB6LuOMYHkEOAoKbCVynS+ouLknle1jaOkc4EvAyLiQpp2G3bwY1xTVy1DeTbGH/KGe+Q/8UpvJlic6viHe74KVoZkilsaSMqVrvWvHJbPvlj7rvgnIuTGUfro+y0/FFoVMxGKyd4e4JxjuiFtHcmDyaumYP9juz6yU7kyNP0zf3D/zQ5IdP6KrVDFCOUudsFK502h43rc4F02Ikc7COdVrBU88It5yuqK9iosPqA9oNJRmQT0Dur9rrWg1Y0ccJIXuIkqwtpbbtLTWpJ4KLml0NY2L09oXSkkOH5qSUPZzvO2Y4MObwWVPOi7o+FVUDQenQ0dLFn/18Z8/lGa3w0yw7Y/IH0QOlI/8v+Bqq3/os8ZltDaO0w0T84cTnhniK7EMeee5yK235w0dbf1K55PoNJNxf56JxFYac49rm33tpS1x3XKwGkov8vP7jUbdIxfUp/tHojyfoXi/ZX8ouk2w4yW6vzmE5tvaS7auPT6LaGw2tcb4XPfSpoQ5wr1CjQt9rvo6TEzNdCQGBlpucW0cSSaCh6lQ4bQukIwWskiAdEYTQgnm3EkjpM29J2fWrVJNFUoNMxuObW2mdBn4lR4gRWq2DdQZjtkib3u+ARHk6lOyeHvLh6KW5Ak18GVBS2uWhfyeYkfShPY53vLUyNR8V/pfvn/ilaHT+imBSgVb/wDYzFD6MZ7JPiE0/VfFg/oHHscw/wBSX+Qou+S51NKQdYlHjG5d5XCOT/Rk8WlMKXwyNbe4EkZCsbxmRltou71WPO/yNGJcAKInJBEVRZcEe9cC5Vm26Vl6wx3ku/AZ/jqXGOVvBA48HLONh2cMqVWnTK50U53UbMKccOtBSxAz6g8vggup42YfKjuNB2oCiQGnijcwrGXjoojtSWRHvSrUALcMgkEIn7UQamAoMR2ogezxR+CACPWB4InQg7glFpPYjaEAI+TN4JDtHNO2qfCUO1A7GDo5pyzTTdG0O3o7uKnN7UuiVILZXv0UDv8AEE+qT+Sj9byKsS1AIpD3MrfyQdxHmjOhz9lWYRhG1BuZUnQx4+aNuhXcfh4K2R96NqDeymdoZ3BvgEh2hHHgrxBLag8jKH8hu+z3/BK/IjuA7sle0QoltQ97KL8gu4+74oDQb+DT2q9AQKe1D3sojoJ5+qOw09UBq8/j5q9r2oAo2oN7KrD6Gc1zXAirSCOl8VfxzHe7OnUc+1RiUWfFJwixb2SvlDt2ZrnS3LrrXNOtlOVSPBQCSgHFR8cR72Wt7ePiFzflAY04oVwj8SObbR7HSMtzNW9FpB2+S2PPFDnipwiou0iEm5KjkTsPF/4fiR/1ZP8A60a65zp60Ff5Snx/sr2ydaWJEEFSWiHzHchFUnsQQTAKiOlN6CCADCVcjQQAO1CiCCABalgIIIAEYNM9qcCCCADajIQQQAVEoBBBACrUdEEEAAFKogggA6Is0aCACQQQQARRoIIAIpNEEEAEXJNyCCACLikFyCCACuRIIIA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" name="irc_mi" descr="http://www.peelschools.org/_layouts/images/PeelSchools/School/ProfileImage/1519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4500562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214282" y="1928802"/>
            <a:ext cx="76438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3200" b="1" i="1" dirty="0" smtClean="0"/>
              <a:t>Prodigy:</a:t>
            </a:r>
          </a:p>
          <a:p>
            <a:r>
              <a:rPr lang="en-CA" dirty="0" smtClean="0"/>
              <a:t> </a:t>
            </a:r>
            <a:r>
              <a:rPr lang="en-CA" sz="3200" dirty="0" smtClean="0"/>
              <a:t>This is a self-paced Math game that allows teachers to view reports on what students are learning in a play based platform. Each students is given their own password to access the their account.</a:t>
            </a:r>
            <a:br>
              <a:rPr lang="en-CA" sz="3200" dirty="0" smtClean="0"/>
            </a:b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image.slidesharecdn.com/thirdgradefinalpowerpoint-110826091020-phpapp02/95/slide-14-728.jpg?131490108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7920880" cy="46085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498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609600"/>
            <a:ext cx="6266656" cy="914400"/>
          </a:xfrm>
        </p:spPr>
        <p:txBody>
          <a:bodyPr/>
          <a:lstStyle/>
          <a:p>
            <a:pPr lvl="0" algn="ctr">
              <a:tabLst>
                <a:tab pos="457200" algn="l"/>
              </a:tabLst>
            </a:pPr>
            <a:r>
              <a:rPr lang="en-US" b="1" i="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Homework Policy</a:t>
            </a:r>
            <a:endParaRPr lang="en-CA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9552" y="1085835"/>
            <a:ext cx="6696744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CA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Mathletics</a:t>
            </a:r>
            <a:endParaRPr kumimoji="0" lang="en-C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CA" sz="3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Math Prodigy</a:t>
            </a:r>
            <a:endParaRPr kumimoji="0" lang="en-C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C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C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CA" sz="3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Reading: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C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- 20 Minutes or more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CA" sz="3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200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200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200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00808"/>
            <a:ext cx="1795882" cy="1833372"/>
          </a:xfrm>
          <a:prstGeom prst="rect">
            <a:avLst/>
          </a:prstGeom>
          <a:noFill/>
        </p:spPr>
      </p:pic>
      <p:pic>
        <p:nvPicPr>
          <p:cNvPr id="1032" name="Picture 8" descr="C:\Users\Suzan\AppData\Local\Microsoft\Windows\Temporary Internet Files\Content.IE5\VC22U1AF\MP90043064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72008"/>
            <a:ext cx="2663280" cy="20698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125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Restorative Circles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820025" cy="4876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CA" b="1" i="1" dirty="0" smtClean="0"/>
              <a:t>THE CIRCLE IS: </a:t>
            </a:r>
          </a:p>
          <a:p>
            <a:pPr marL="0" indent="0">
              <a:buNone/>
              <a:defRPr/>
            </a:pPr>
            <a:r>
              <a:rPr lang="en-CA" b="1" i="1" dirty="0" smtClean="0"/>
              <a:t>A WAY OF TALKING TOGETHER IN WHICH ALL OF US...</a:t>
            </a:r>
            <a:endParaRPr lang="en-CA" dirty="0" smtClean="0"/>
          </a:p>
          <a:p>
            <a:pPr marL="0" indent="0">
              <a:buNone/>
              <a:defRPr/>
            </a:pPr>
            <a:r>
              <a:rPr lang="en-CA" b="1" i="1" dirty="0" smtClean="0"/>
              <a:t> • are respected and treated equally</a:t>
            </a:r>
          </a:p>
          <a:p>
            <a:pPr marL="0" indent="0">
              <a:buNone/>
              <a:defRPr/>
            </a:pPr>
            <a:r>
              <a:rPr lang="en-CA" b="1" i="1" dirty="0" smtClean="0"/>
              <a:t> • have the opportunity to speak without interruption</a:t>
            </a:r>
          </a:p>
          <a:p>
            <a:pPr marL="0" indent="0">
              <a:buNone/>
              <a:defRPr/>
            </a:pPr>
            <a:r>
              <a:rPr lang="en-CA" b="1" i="1" dirty="0" smtClean="0"/>
              <a:t> • tell our own stories</a:t>
            </a:r>
          </a:p>
          <a:p>
            <a:pPr marL="0" indent="0">
              <a:buNone/>
              <a:defRPr/>
            </a:pPr>
            <a:r>
              <a:rPr lang="en-CA" b="1" i="1" dirty="0" smtClean="0"/>
              <a:t> </a:t>
            </a:r>
            <a:r>
              <a:rPr lang="en-CA" b="1" dirty="0" smtClean="0"/>
              <a:t>• speak and listen in a deeper, more heartfelt way</a:t>
            </a:r>
            <a:endParaRPr lang="en-CA" dirty="0" smtClean="0"/>
          </a:p>
        </p:txBody>
      </p:sp>
      <p:pic>
        <p:nvPicPr>
          <p:cNvPr id="4" name="irc_mi" descr="http://circle-space.org/wp-content/uploads/2011/12/morning_circle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797152"/>
            <a:ext cx="266429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008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Restorative Circles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820025" cy="4241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CA" b="1" i="1" dirty="0" smtClean="0"/>
              <a:t>VALUES UNDERLYING CIRCLES: </a:t>
            </a:r>
            <a:endParaRPr lang="en-CA" i="1" dirty="0" smtClean="0"/>
          </a:p>
          <a:p>
            <a:pPr marL="0" indent="0">
              <a:buNone/>
              <a:defRPr/>
            </a:pPr>
            <a:r>
              <a:rPr lang="en-CA" b="1" i="1" dirty="0" smtClean="0"/>
              <a:t>   •mutual concern &amp; respect </a:t>
            </a:r>
          </a:p>
          <a:p>
            <a:pPr marL="0" indent="0">
              <a:buNone/>
              <a:defRPr/>
            </a:pPr>
            <a:r>
              <a:rPr lang="en-CA" b="1" i="1" dirty="0" smtClean="0"/>
              <a:t>  •shared responsibility</a:t>
            </a:r>
          </a:p>
          <a:p>
            <a:pPr marL="0" indent="0">
              <a:buNone/>
              <a:defRPr/>
            </a:pPr>
            <a:r>
              <a:rPr lang="en-CA" b="1" i="1" dirty="0" smtClean="0"/>
              <a:t>  •consensual decision-making </a:t>
            </a:r>
          </a:p>
          <a:p>
            <a:pPr marL="0" indent="0">
              <a:buNone/>
              <a:defRPr/>
            </a:pPr>
            <a:r>
              <a:rPr lang="en-CA" b="1" i="1" dirty="0" smtClean="0"/>
              <a:t>  •personal accountability </a:t>
            </a:r>
          </a:p>
          <a:p>
            <a:pPr marL="0" indent="0">
              <a:buNone/>
              <a:defRPr/>
            </a:pPr>
            <a:r>
              <a:rPr lang="en-CA" b="1" i="1" dirty="0" smtClean="0"/>
              <a:t>  •appreciation of differences </a:t>
            </a:r>
          </a:p>
          <a:p>
            <a:pPr marL="0" indent="0">
              <a:buNone/>
              <a:defRPr/>
            </a:pPr>
            <a:r>
              <a:rPr lang="en-CA" b="1" i="1" dirty="0" smtClean="0"/>
              <a:t>  •equal opportunity </a:t>
            </a:r>
            <a:endParaRPr lang="en-CA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Restorative Circles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820025" cy="4241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CA" b="1" i="1" dirty="0" smtClean="0"/>
              <a:t>CIRCLES CAN BE USED TO: </a:t>
            </a:r>
            <a:endParaRPr lang="en-CA" dirty="0" smtClean="0"/>
          </a:p>
          <a:p>
            <a:pPr marL="0" indent="0">
              <a:defRPr/>
            </a:pPr>
            <a:r>
              <a:rPr lang="en-CA" b="1" i="1" dirty="0" smtClean="0"/>
              <a:t>achieve greater mutual understanding </a:t>
            </a:r>
          </a:p>
          <a:p>
            <a:pPr marL="0" indent="0">
              <a:defRPr/>
            </a:pPr>
            <a:r>
              <a:rPr lang="en-CA" b="1" i="1" dirty="0" smtClean="0"/>
              <a:t>develop a spirit of cooperation and collaborative skills</a:t>
            </a:r>
          </a:p>
          <a:p>
            <a:pPr marL="0" indent="0">
              <a:defRPr/>
            </a:pPr>
            <a:r>
              <a:rPr lang="en-CA" b="1" i="1" dirty="0" smtClean="0"/>
              <a:t>make decisions together, building consensus </a:t>
            </a:r>
          </a:p>
          <a:p>
            <a:pPr marL="0" indent="0">
              <a:defRPr/>
            </a:pPr>
            <a:r>
              <a:rPr lang="en-CA" b="1" i="1" dirty="0" smtClean="0"/>
              <a:t>develop agreements that bring resolution and closure</a:t>
            </a:r>
          </a:p>
          <a:p>
            <a:pPr marL="0" indent="0">
              <a:defRPr/>
            </a:pPr>
            <a:r>
              <a:rPr lang="en-CA" b="1" i="1" dirty="0" smtClean="0"/>
              <a:t>work through differences and difficult issues</a:t>
            </a:r>
          </a:p>
          <a:p>
            <a:pPr marL="0" indent="0">
              <a:defRPr/>
            </a:pPr>
            <a:r>
              <a:rPr lang="en-CA" b="1" i="1" dirty="0" smtClean="0"/>
              <a:t>repair, heal, and build relationships and a sense of              community 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6626696" cy="1524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CHAMPs</a:t>
            </a:r>
            <a:r>
              <a:rPr lang="en-US" dirty="0" smtClean="0"/>
              <a:t> Acronym</a:t>
            </a:r>
            <a:endParaRPr lang="en-CA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16832"/>
            <a:ext cx="7820025" cy="42418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000099"/>
                </a:solidFill>
              </a:rPr>
              <a:t>    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99"/>
                </a:solidFill>
              </a:rPr>
              <a:t>    </a:t>
            </a:r>
            <a:r>
              <a:rPr lang="en-US" sz="3600" dirty="0" smtClean="0">
                <a:solidFill>
                  <a:srgbClr val="000099"/>
                </a:solidFill>
              </a:rPr>
              <a:t>C--	Conversation</a:t>
            </a:r>
          </a:p>
          <a:p>
            <a:pPr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	H--	Help</a:t>
            </a:r>
          </a:p>
          <a:p>
            <a:pPr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	A--	Activity</a:t>
            </a:r>
          </a:p>
          <a:p>
            <a:pPr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	M--	Movement</a:t>
            </a:r>
          </a:p>
          <a:p>
            <a:pPr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	P--	Participation</a:t>
            </a:r>
            <a:endParaRPr lang="en-CA" sz="3600" dirty="0" smtClean="0"/>
          </a:p>
          <a:p>
            <a:pPr marL="0" indent="0" eaLnBrk="1" hangingPunct="1">
              <a:defRPr/>
            </a:pPr>
            <a:endParaRPr lang="en-CA" dirty="0" smtClean="0"/>
          </a:p>
        </p:txBody>
      </p:sp>
      <p:pic>
        <p:nvPicPr>
          <p:cNvPr id="4" name="Picture 4" descr="MCj03328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140968"/>
            <a:ext cx="173196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6626696" cy="1524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CHAMPs</a:t>
            </a:r>
            <a:r>
              <a:rPr lang="en-US" dirty="0" smtClean="0"/>
              <a:t> Acronym</a:t>
            </a:r>
            <a:endParaRPr lang="en-CA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800"/>
            <a:ext cx="8820472" cy="52292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000099"/>
                </a:solidFill>
              </a:rPr>
              <a:t>     </a:t>
            </a:r>
            <a:r>
              <a:rPr lang="en-US" sz="1800" b="1" dirty="0" smtClean="0"/>
              <a:t>A Proactive and Positive Approach to Classroom Management!</a:t>
            </a:r>
            <a:endParaRPr lang="en-CA" sz="1800" b="1" dirty="0" smtClean="0"/>
          </a:p>
          <a:p>
            <a:r>
              <a:rPr lang="en-US" sz="1800" dirty="0" smtClean="0"/>
              <a:t>Champs behavior is a very important part of our Gage Community.  </a:t>
            </a:r>
          </a:p>
          <a:p>
            <a:r>
              <a:rPr lang="en-US" sz="1800" dirty="0" smtClean="0"/>
              <a:t>This is a model for what we expect our students to look and sound like at school during our day.  </a:t>
            </a:r>
          </a:p>
          <a:p>
            <a:r>
              <a:rPr lang="en-US" sz="1800" dirty="0" smtClean="0"/>
              <a:t>Each letter stands for something that will help your child understand how to be a CHAMP.</a:t>
            </a:r>
          </a:p>
          <a:p>
            <a:endParaRPr lang="en-CA" sz="1800" dirty="0" smtClean="0"/>
          </a:p>
          <a:p>
            <a:pPr>
              <a:buNone/>
            </a:pPr>
            <a:r>
              <a:rPr lang="en-US" sz="2400" dirty="0" smtClean="0">
                <a:solidFill>
                  <a:srgbClr val="000099"/>
                </a:solidFill>
              </a:rPr>
              <a:t> 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99"/>
                </a:solidFill>
              </a:rPr>
              <a:t>    </a:t>
            </a:r>
            <a:r>
              <a:rPr lang="en-US" sz="1800" dirty="0" smtClean="0">
                <a:solidFill>
                  <a:srgbClr val="000099"/>
                </a:solidFill>
              </a:rPr>
              <a:t>C--  Conversation  </a:t>
            </a:r>
            <a:r>
              <a:rPr lang="en-US" sz="1800" dirty="0" smtClean="0"/>
              <a:t>Can students talk to each other during this activity?</a:t>
            </a:r>
            <a:endParaRPr lang="en-US" sz="1800" dirty="0" smtClean="0">
              <a:solidFill>
                <a:srgbClr val="000099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000099"/>
                </a:solidFill>
              </a:rPr>
              <a:t>	H--  Help  </a:t>
            </a:r>
            <a:r>
              <a:rPr lang="en-US" sz="1800" dirty="0" smtClean="0"/>
              <a:t>How do the students get teacher’s attention and questions answered?</a:t>
            </a:r>
            <a:endParaRPr lang="en-US" sz="1800" dirty="0" smtClean="0">
              <a:solidFill>
                <a:srgbClr val="000099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000099"/>
                </a:solidFill>
              </a:rPr>
              <a:t>	A--	Activity  </a:t>
            </a:r>
            <a:r>
              <a:rPr lang="en-US" sz="1800" dirty="0" smtClean="0"/>
              <a:t>What is the task and the objective?</a:t>
            </a:r>
            <a:endParaRPr lang="en-US" sz="1800" dirty="0" smtClean="0">
              <a:solidFill>
                <a:srgbClr val="000099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000099"/>
                </a:solidFill>
              </a:rPr>
              <a:t>	M--	Movement  </a:t>
            </a:r>
            <a:r>
              <a:rPr lang="en-US" sz="1800" dirty="0" smtClean="0"/>
              <a:t>Can students move about during this activity?</a:t>
            </a:r>
            <a:endParaRPr lang="en-US" sz="1800" dirty="0" smtClean="0">
              <a:solidFill>
                <a:srgbClr val="000099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000099"/>
                </a:solidFill>
              </a:rPr>
              <a:t>	P--	Participation  </a:t>
            </a:r>
            <a:r>
              <a:rPr lang="en-US" sz="1800" dirty="0" smtClean="0"/>
              <a:t>What does the work behavior look and sound like?</a:t>
            </a:r>
            <a:endParaRPr lang="en-CA" sz="1800" dirty="0" smtClean="0"/>
          </a:p>
          <a:p>
            <a:pPr>
              <a:buNone/>
            </a:pPr>
            <a:endParaRPr lang="en-CA" sz="1800" dirty="0" smtClean="0"/>
          </a:p>
          <a:p>
            <a:pPr marL="0" indent="0" eaLnBrk="1" hangingPunct="1">
              <a:defRPr/>
            </a:pPr>
            <a:endParaRPr lang="en-CA" dirty="0" smtClean="0"/>
          </a:p>
        </p:txBody>
      </p:sp>
      <p:pic>
        <p:nvPicPr>
          <p:cNvPr id="4" name="Picture 4" descr="MCj03328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645024"/>
            <a:ext cx="1155898" cy="12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What’s changed?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820025" cy="42418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Effective Sept. 2013:</a:t>
            </a:r>
          </a:p>
          <a:p>
            <a:pPr marL="0" indent="0" eaLnBrk="1" hangingPunct="1">
              <a:defRPr/>
            </a:pPr>
            <a:r>
              <a:rPr lang="en-US" sz="4000" dirty="0" smtClean="0"/>
              <a:t> Social Studies Curriculum has changed</a:t>
            </a:r>
            <a:r>
              <a:rPr lang="en-CA" dirty="0" smtClean="0">
                <a:cs typeface="+mn-cs"/>
              </a:rPr>
              <a:t>	</a:t>
            </a:r>
          </a:p>
          <a:p>
            <a:pPr marL="0" indent="0" eaLnBrk="1" hangingPunct="1">
              <a:defRPr/>
            </a:pPr>
            <a:endParaRPr lang="en-CA" dirty="0" smtClean="0"/>
          </a:p>
          <a:p>
            <a:pPr marL="0" indent="0" eaLnBrk="1" hangingPunct="1">
              <a:defRPr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2357430"/>
            <a:ext cx="2581264" cy="1928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Music</a:t>
            </a:r>
            <a:br>
              <a:rPr lang="en-US" sz="3200" dirty="0" smtClean="0"/>
            </a:br>
            <a:r>
              <a:rPr lang="en-US" sz="1800" dirty="0" smtClean="0"/>
              <a:t>J. Kim, G. Lee and A. </a:t>
            </a:r>
            <a:r>
              <a:rPr lang="en-US" sz="1800" dirty="0" err="1" smtClean="0"/>
              <a:t>Palmeri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Room # 108 &amp; #109</a:t>
            </a:r>
            <a:br>
              <a:rPr lang="en-US" sz="1800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>
                <a:solidFill>
                  <a:schemeClr val="tx1"/>
                </a:solidFill>
              </a:rPr>
              <a:t>“</a:t>
            </a:r>
            <a:r>
              <a:rPr lang="en-US" sz="1800" b="1" i="1" dirty="0" smtClean="0">
                <a:solidFill>
                  <a:schemeClr val="tx1"/>
                </a:solidFill>
              </a:rPr>
              <a:t>Working together as a team,</a:t>
            </a:r>
            <a:br>
              <a:rPr lang="en-US" sz="1800" b="1" i="1" dirty="0" smtClean="0">
                <a:solidFill>
                  <a:schemeClr val="tx1"/>
                </a:solidFill>
              </a:rPr>
            </a:br>
            <a:r>
              <a:rPr lang="en-US" sz="1800" b="1" i="1" dirty="0" smtClean="0">
                <a:solidFill>
                  <a:schemeClr val="tx1"/>
                </a:solidFill>
              </a:rPr>
              <a:t> in a supportive community environment,</a:t>
            </a:r>
            <a:br>
              <a:rPr lang="en-US" sz="1800" b="1" i="1" dirty="0" smtClean="0">
                <a:solidFill>
                  <a:schemeClr val="tx1"/>
                </a:solidFill>
              </a:rPr>
            </a:br>
            <a:r>
              <a:rPr lang="en-US" sz="1800" b="1" i="1" dirty="0" smtClean="0">
                <a:solidFill>
                  <a:schemeClr val="tx1"/>
                </a:solidFill>
              </a:rPr>
              <a:t> to develop musical skill and creativity.”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928802"/>
            <a:ext cx="8643966" cy="419294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2800" u="sng" dirty="0" smtClean="0"/>
          </a:p>
          <a:p>
            <a:pPr marL="0" indent="0" algn="ctr">
              <a:buNone/>
            </a:pPr>
            <a:r>
              <a:rPr lang="en-US" sz="2800" u="sng" dirty="0" smtClean="0"/>
              <a:t>Musicianship</a:t>
            </a:r>
          </a:p>
          <a:p>
            <a:r>
              <a:rPr lang="en-US" sz="2800" dirty="0" smtClean="0"/>
              <a:t>Performance Skills</a:t>
            </a:r>
          </a:p>
          <a:p>
            <a:r>
              <a:rPr lang="en-US" sz="2800" dirty="0" smtClean="0"/>
              <a:t>Developing Creativity</a:t>
            </a:r>
          </a:p>
          <a:p>
            <a:r>
              <a:rPr lang="en-US" sz="2800" dirty="0" smtClean="0"/>
              <a:t>Understanding Culture</a:t>
            </a:r>
          </a:p>
          <a:p>
            <a:pPr marL="0" indent="0" algn="ctr">
              <a:buNone/>
            </a:pPr>
            <a:r>
              <a:rPr lang="en-US" sz="2800" u="sng" dirty="0" smtClean="0"/>
              <a:t>Community </a:t>
            </a:r>
          </a:p>
          <a:p>
            <a:r>
              <a:rPr lang="en-US" sz="2800" dirty="0" smtClean="0"/>
              <a:t>Working together</a:t>
            </a:r>
          </a:p>
          <a:p>
            <a:r>
              <a:rPr lang="en-US" sz="2800" dirty="0" smtClean="0"/>
              <a:t>Supportive environment</a:t>
            </a:r>
          </a:p>
          <a:p>
            <a:r>
              <a:rPr lang="en-US" sz="2800" dirty="0" smtClean="0"/>
              <a:t>Building positive personal identity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4338" name="Picture 2" descr="https://encrypted-tbn1.gstatic.com/images?q=tbn:ANd9GcS9wCyHJ6CQwSiG4VZj_JGTLeqjByf-OtNYLRS2k1VHXyLX71i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28" y="1643051"/>
            <a:ext cx="3143272" cy="2786081"/>
          </a:xfrm>
          <a:prstGeom prst="rect">
            <a:avLst/>
          </a:prstGeom>
          <a:noFill/>
        </p:spPr>
      </p:pic>
      <p:pic>
        <p:nvPicPr>
          <p:cNvPr id="14340" name="Picture 4" descr="https://encrypted-tbn1.gstatic.com/images?q=tbn:ANd9GcS9wCyHJ6CQwSiG4VZj_JGTLeqjByf-OtNYLRS2k1VHXyLX71i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7895" y="4500570"/>
            <a:ext cx="3186105" cy="2357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985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Sixth Grade at a Glance</a:t>
            </a:r>
            <a:br>
              <a:rPr lang="en-GB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GB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2014-2015</a:t>
            </a:r>
            <a:endParaRPr lang="en-GB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72" y="1857364"/>
            <a:ext cx="65722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 smtClean="0">
                <a:solidFill>
                  <a:srgbClr val="7030A0"/>
                </a:solidFill>
              </a:rPr>
              <a:t>6CG Ms. Gardener – Rm. 202</a:t>
            </a:r>
          </a:p>
          <a:p>
            <a:r>
              <a:rPr lang="en-CA" sz="2000" dirty="0" smtClean="0">
                <a:solidFill>
                  <a:srgbClr val="7030A0"/>
                </a:solidFill>
              </a:rPr>
              <a:t>6CB Ms. Bess – Rm. 203</a:t>
            </a:r>
          </a:p>
          <a:p>
            <a:r>
              <a:rPr lang="en-CA" sz="2000" dirty="0" smtClean="0">
                <a:solidFill>
                  <a:srgbClr val="7030A0"/>
                </a:solidFill>
              </a:rPr>
              <a:t>6ED Ms. </a:t>
            </a:r>
            <a:r>
              <a:rPr lang="en-CA" sz="2000" dirty="0" err="1" smtClean="0">
                <a:solidFill>
                  <a:srgbClr val="7030A0"/>
                </a:solidFill>
              </a:rPr>
              <a:t>Dyck</a:t>
            </a:r>
            <a:r>
              <a:rPr lang="en-CA" sz="2000" dirty="0" smtClean="0">
                <a:solidFill>
                  <a:srgbClr val="7030A0"/>
                </a:solidFill>
              </a:rPr>
              <a:t> – Rm. 204</a:t>
            </a:r>
          </a:p>
          <a:p>
            <a:r>
              <a:rPr lang="en-CA" sz="2000" dirty="0" smtClean="0">
                <a:solidFill>
                  <a:srgbClr val="7030A0"/>
                </a:solidFill>
              </a:rPr>
              <a:t>6DZ Ms. Zimmerman – Rm. 205</a:t>
            </a:r>
          </a:p>
          <a:p>
            <a:r>
              <a:rPr lang="en-CA" sz="2000" dirty="0" smtClean="0">
                <a:solidFill>
                  <a:srgbClr val="7030A0"/>
                </a:solidFill>
              </a:rPr>
              <a:t>6CR Ms. Roman – Rm. 206</a:t>
            </a:r>
          </a:p>
          <a:p>
            <a:r>
              <a:rPr lang="en-CA" sz="2000" dirty="0" smtClean="0">
                <a:solidFill>
                  <a:srgbClr val="7030A0"/>
                </a:solidFill>
              </a:rPr>
              <a:t>6DR Ms. </a:t>
            </a:r>
            <a:r>
              <a:rPr lang="en-CA" sz="2000" dirty="0" err="1" smtClean="0">
                <a:solidFill>
                  <a:srgbClr val="7030A0"/>
                </a:solidFill>
              </a:rPr>
              <a:t>Ratwatte</a:t>
            </a:r>
            <a:r>
              <a:rPr lang="en-CA" sz="2000" dirty="0" smtClean="0">
                <a:solidFill>
                  <a:srgbClr val="7030A0"/>
                </a:solidFill>
              </a:rPr>
              <a:t> – Rm. 207</a:t>
            </a:r>
          </a:p>
          <a:p>
            <a:r>
              <a:rPr lang="en-CA" sz="2000" dirty="0" smtClean="0">
                <a:solidFill>
                  <a:srgbClr val="7030A0"/>
                </a:solidFill>
              </a:rPr>
              <a:t>6KM Mr. Kyle – Rm. 208</a:t>
            </a:r>
          </a:p>
          <a:p>
            <a:r>
              <a:rPr lang="en-CA" sz="2000" dirty="0" smtClean="0">
                <a:solidFill>
                  <a:srgbClr val="7030A0"/>
                </a:solidFill>
              </a:rPr>
              <a:t>6DS  Ms. Sharma – Rm. 209</a:t>
            </a:r>
          </a:p>
          <a:p>
            <a:r>
              <a:rPr lang="en-CA" sz="2000" dirty="0" smtClean="0">
                <a:solidFill>
                  <a:srgbClr val="7030A0"/>
                </a:solidFill>
              </a:rPr>
              <a:t>6JE  Ms. Eubanks – Rm. 210</a:t>
            </a:r>
          </a:p>
          <a:p>
            <a:r>
              <a:rPr lang="en-CA" sz="2000" dirty="0" smtClean="0">
                <a:solidFill>
                  <a:srgbClr val="7030A0"/>
                </a:solidFill>
              </a:rPr>
              <a:t>6YA  Ms. </a:t>
            </a:r>
            <a:r>
              <a:rPr lang="en-CA" sz="2000" dirty="0" err="1" smtClean="0">
                <a:solidFill>
                  <a:srgbClr val="7030A0"/>
                </a:solidFill>
              </a:rPr>
              <a:t>Aroso</a:t>
            </a:r>
            <a:r>
              <a:rPr lang="en-CA" sz="2000" dirty="0" smtClean="0">
                <a:solidFill>
                  <a:srgbClr val="7030A0"/>
                </a:solidFill>
              </a:rPr>
              <a:t>– Rm. 212</a:t>
            </a:r>
          </a:p>
          <a:p>
            <a:r>
              <a:rPr lang="en-CA" sz="20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CA" sz="2000" dirty="0" smtClean="0">
                <a:solidFill>
                  <a:srgbClr val="7030A0"/>
                </a:solidFill>
              </a:rPr>
              <a:t>ISSP Teacher- Ms. </a:t>
            </a:r>
            <a:r>
              <a:rPr lang="en-CA" sz="2000" dirty="0" err="1" smtClean="0">
                <a:solidFill>
                  <a:srgbClr val="7030A0"/>
                </a:solidFill>
              </a:rPr>
              <a:t>Zinn</a:t>
            </a:r>
            <a:r>
              <a:rPr lang="en-CA" sz="2000" dirty="0" smtClean="0">
                <a:solidFill>
                  <a:srgbClr val="7030A0"/>
                </a:solidFill>
              </a:rPr>
              <a:t>/ Ms. Young</a:t>
            </a:r>
          </a:p>
          <a:p>
            <a:r>
              <a:rPr lang="en-CA" sz="2000" dirty="0" smtClean="0">
                <a:solidFill>
                  <a:srgbClr val="7030A0"/>
                </a:solidFill>
              </a:rPr>
              <a:t>Phys. Ed - Ms. Held/Mr. Kim</a:t>
            </a:r>
          </a:p>
          <a:p>
            <a:r>
              <a:rPr lang="en-CA" sz="2000" dirty="0" smtClean="0">
                <a:solidFill>
                  <a:srgbClr val="7030A0"/>
                </a:solidFill>
              </a:rPr>
              <a:t>Visual Arts -Ms. Bailey</a:t>
            </a:r>
          </a:p>
          <a:p>
            <a:r>
              <a:rPr lang="en-CA" sz="2000" dirty="0" smtClean="0">
                <a:solidFill>
                  <a:srgbClr val="7030A0"/>
                </a:solidFill>
              </a:rPr>
              <a:t>Music - Ms. Kim/</a:t>
            </a:r>
            <a:r>
              <a:rPr lang="en-CA" sz="2000" dirty="0" err="1" smtClean="0">
                <a:solidFill>
                  <a:srgbClr val="7030A0"/>
                </a:solidFill>
              </a:rPr>
              <a:t>Ms.Palmeri</a:t>
            </a:r>
            <a:r>
              <a:rPr lang="en-CA" sz="2000" dirty="0" smtClean="0">
                <a:solidFill>
                  <a:srgbClr val="7030A0"/>
                </a:solidFill>
              </a:rPr>
              <a:t>/Mr. Lee</a:t>
            </a:r>
          </a:p>
          <a:p>
            <a:endParaRPr lang="en-CA" sz="20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24136"/>
          </a:xfrm>
        </p:spPr>
        <p:txBody>
          <a:bodyPr>
            <a:noAutofit/>
          </a:bodyPr>
          <a:lstStyle/>
          <a:p>
            <a:r>
              <a:rPr lang="en-CA" b="1" dirty="0" smtClean="0">
                <a:latin typeface="Snap ITC" pitchFamily="82" charset="0"/>
              </a:rPr>
              <a:t>Ms. Bailey and </a:t>
            </a:r>
            <a:br>
              <a:rPr lang="en-CA" b="1" dirty="0" smtClean="0">
                <a:latin typeface="Snap ITC" pitchFamily="82" charset="0"/>
              </a:rPr>
            </a:br>
            <a:r>
              <a:rPr lang="en-CA" b="1" dirty="0" smtClean="0">
                <a:latin typeface="Snap ITC" pitchFamily="82" charset="0"/>
              </a:rPr>
              <a:t>The Art Zone!</a:t>
            </a:r>
            <a:endParaRPr lang="en-CA" b="1" dirty="0">
              <a:latin typeface="Snap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28800"/>
            <a:ext cx="6500858" cy="452596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en-CA" b="1" dirty="0" smtClean="0">
              <a:latin typeface="Vijaya" pitchFamily="34" charset="0"/>
              <a:cs typeface="Vijaya" pitchFamily="34" charset="0"/>
            </a:endParaRPr>
          </a:p>
          <a:p>
            <a:pPr algn="ctr">
              <a:defRPr/>
            </a:pPr>
            <a:r>
              <a:rPr lang="en-CA" sz="2800" b="1" dirty="0" smtClean="0">
                <a:latin typeface="Vijaya" pitchFamily="34" charset="0"/>
                <a:cs typeface="Vijaya" pitchFamily="34" charset="0"/>
              </a:rPr>
              <a:t>I </a:t>
            </a:r>
            <a:r>
              <a:rPr lang="en-CA" sz="2800" b="1" dirty="0">
                <a:latin typeface="Vijaya" pitchFamily="34" charset="0"/>
                <a:cs typeface="Vijaya" pitchFamily="34" charset="0"/>
              </a:rPr>
              <a:t>teach your </a:t>
            </a:r>
            <a:r>
              <a:rPr lang="en-CA" sz="2800" b="1" dirty="0" smtClean="0">
                <a:latin typeface="Vijaya" pitchFamily="34" charset="0"/>
                <a:cs typeface="Vijaya" pitchFamily="34" charset="0"/>
              </a:rPr>
              <a:t>child(</a:t>
            </a:r>
            <a:r>
              <a:rPr lang="en-CA" sz="2800" b="1" dirty="0" err="1" smtClean="0">
                <a:latin typeface="Vijaya" pitchFamily="34" charset="0"/>
                <a:cs typeface="Vijaya" pitchFamily="34" charset="0"/>
              </a:rPr>
              <a:t>ren</a:t>
            </a:r>
            <a:r>
              <a:rPr lang="en-CA" sz="2800" b="1" dirty="0" smtClean="0">
                <a:latin typeface="Vijaya" pitchFamily="34" charset="0"/>
                <a:cs typeface="Vijaya" pitchFamily="34" charset="0"/>
              </a:rPr>
              <a:t>) Visual </a:t>
            </a:r>
            <a:r>
              <a:rPr lang="en-CA" sz="2800" b="1" dirty="0">
                <a:latin typeface="Vijaya" pitchFamily="34" charset="0"/>
                <a:cs typeface="Vijaya" pitchFamily="34" charset="0"/>
              </a:rPr>
              <a:t>Arts (all grades) </a:t>
            </a:r>
          </a:p>
          <a:p>
            <a:pPr algn="ctr">
              <a:defRPr/>
            </a:pPr>
            <a:r>
              <a:rPr lang="en-CA" sz="2800" b="1" dirty="0" smtClean="0">
                <a:latin typeface="Vijaya" pitchFamily="34" charset="0"/>
                <a:cs typeface="Vijaya" pitchFamily="34" charset="0"/>
              </a:rPr>
              <a:t>Please </a:t>
            </a:r>
            <a:r>
              <a:rPr lang="en-CA" sz="2800" b="1" dirty="0">
                <a:latin typeface="Vijaya" pitchFamily="34" charset="0"/>
                <a:cs typeface="Vijaya" pitchFamily="34" charset="0"/>
              </a:rPr>
              <a:t>feel free to reach me by </a:t>
            </a:r>
            <a:r>
              <a:rPr lang="en-CA" sz="2800" b="1" dirty="0" smtClean="0">
                <a:latin typeface="Vijaya" pitchFamily="34" charset="0"/>
                <a:cs typeface="Vijaya" pitchFamily="34" charset="0"/>
              </a:rPr>
              <a:t>telephone</a:t>
            </a:r>
          </a:p>
          <a:p>
            <a:pPr algn="ctr">
              <a:buNone/>
              <a:defRPr/>
            </a:pPr>
            <a:r>
              <a:rPr lang="en-CA" sz="2800" b="1" dirty="0" smtClean="0">
                <a:latin typeface="Vijaya" pitchFamily="34" charset="0"/>
                <a:cs typeface="Vijaya" pitchFamily="34" charset="0"/>
              </a:rPr>
              <a:t> </a:t>
            </a:r>
            <a:r>
              <a:rPr lang="en-CA" sz="2800" b="1" dirty="0">
                <a:latin typeface="Vijaya" pitchFamily="34" charset="0"/>
                <a:cs typeface="Vijaya" pitchFamily="34" charset="0"/>
              </a:rPr>
              <a:t>(</a:t>
            </a:r>
            <a:r>
              <a:rPr lang="en-CA" sz="2800" b="1" dirty="0" smtClean="0">
                <a:latin typeface="Vijaya" pitchFamily="34" charset="0"/>
                <a:cs typeface="Vijaya" pitchFamily="34" charset="0"/>
              </a:rPr>
              <a:t>905-456-3394) </a:t>
            </a:r>
            <a:r>
              <a:rPr lang="en-CA" sz="2800" b="1" dirty="0">
                <a:latin typeface="Vijaya" pitchFamily="34" charset="0"/>
                <a:cs typeface="Vijaya" pitchFamily="34" charset="0"/>
              </a:rPr>
              <a:t>ext. </a:t>
            </a:r>
            <a:r>
              <a:rPr lang="en-CA" sz="2800" b="1" dirty="0" smtClean="0">
                <a:latin typeface="Vijaya" pitchFamily="34" charset="0"/>
                <a:cs typeface="Vijaya" pitchFamily="34" charset="0"/>
              </a:rPr>
              <a:t>220/221 or </a:t>
            </a:r>
            <a:r>
              <a:rPr lang="en-CA" sz="2800" b="1" dirty="0">
                <a:latin typeface="Vijaya" pitchFamily="34" charset="0"/>
                <a:cs typeface="Vijaya" pitchFamily="34" charset="0"/>
              </a:rPr>
              <a:t>by writing a note in your child’s age agenda.</a:t>
            </a:r>
          </a:p>
          <a:p>
            <a:pPr>
              <a:defRPr/>
            </a:pPr>
            <a:r>
              <a:rPr lang="en-CA" sz="2800" b="1" dirty="0">
                <a:latin typeface="Vijaya" pitchFamily="34" charset="0"/>
                <a:cs typeface="Vijaya" pitchFamily="34" charset="0"/>
              </a:rPr>
              <a:t>The Art Zone Website will be up and running soon. </a:t>
            </a:r>
          </a:p>
          <a:p>
            <a:pPr marL="0" indent="0">
              <a:buNone/>
              <a:defRPr/>
            </a:pPr>
            <a:endParaRPr lang="en-CA" sz="3600" b="1" dirty="0" smtClean="0"/>
          </a:p>
          <a:p>
            <a:pPr marL="0" indent="0">
              <a:buNone/>
              <a:defRPr/>
            </a:pPr>
            <a:endParaRPr lang="en-CA" sz="3600" b="1" dirty="0" smtClean="0"/>
          </a:p>
          <a:p>
            <a:pPr marL="0" indent="0">
              <a:buNone/>
              <a:defRPr/>
            </a:pPr>
            <a:endParaRPr lang="en-CA" dirty="0"/>
          </a:p>
          <a:p>
            <a:endParaRPr lang="en-CA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702" y="2708920"/>
            <a:ext cx="2357453" cy="322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609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u="sng" dirty="0" smtClean="0"/>
              <a:t>Physical Education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2700" u="sng" dirty="0" smtClean="0"/>
              <a:t>H. Kim &amp; A. Held</a:t>
            </a:r>
            <a:endParaRPr lang="en-CA" sz="27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knowledge and skills acquired in the physical education program is designed to develop the comprehension and commitment needed to lead healthy, active lives</a:t>
            </a:r>
          </a:p>
          <a:p>
            <a:pPr>
              <a:buNone/>
            </a:pPr>
            <a:r>
              <a:rPr lang="en-US" sz="2000" dirty="0" smtClean="0"/>
              <a:t>This includes:</a:t>
            </a:r>
          </a:p>
          <a:p>
            <a:r>
              <a:rPr lang="en-US" sz="2000" dirty="0" smtClean="0"/>
              <a:t>Participating regularly and safely in physical activity and  learning how to develop and improve their own personal fitness</a:t>
            </a:r>
          </a:p>
          <a:p>
            <a:r>
              <a:rPr lang="en-US" sz="2000" dirty="0" smtClean="0"/>
              <a:t>Developing competence needed to participate in a wide range of physical activities</a:t>
            </a:r>
          </a:p>
          <a:p>
            <a:r>
              <a:rPr lang="en-US" sz="2000" dirty="0" smtClean="0"/>
              <a:t>Understanding the factors that contribute to</a:t>
            </a:r>
          </a:p>
          <a:p>
            <a:pPr>
              <a:buNone/>
            </a:pPr>
            <a:r>
              <a:rPr lang="en-US" sz="2000" dirty="0" smtClean="0"/>
              <a:t>     healthy development and  a sense of </a:t>
            </a:r>
          </a:p>
          <a:p>
            <a:pPr>
              <a:buNone/>
            </a:pPr>
            <a:r>
              <a:rPr lang="en-US" sz="2000" dirty="0" smtClean="0"/>
              <a:t>     personal responsibility for lifelong health</a:t>
            </a:r>
            <a:endParaRPr lang="en-CA" sz="2000" dirty="0"/>
          </a:p>
        </p:txBody>
      </p:sp>
      <p:pic>
        <p:nvPicPr>
          <p:cNvPr id="12290" name="Picture 2" descr="https://encrypted-tbn2.gstatic.com/images?q=tbn:ANd9GcQUHKzzCuuCz1GpKORuOA5Mkrvy6e2eJSAd2ngXrnBWspZOACE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929198"/>
            <a:ext cx="3214670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/>
          <a:srcRect l="39297" t="18240" r="29904" b="33631"/>
          <a:stretch>
            <a:fillRect/>
          </a:stretch>
        </p:blipFill>
        <p:spPr bwMode="auto">
          <a:xfrm>
            <a:off x="1691680" y="116632"/>
            <a:ext cx="71666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5788836"/>
            <a:ext cx="9144000" cy="877163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700" b="0" i="0" u="none" strike="noStrike" cap="none" normalizeH="0" baseline="0" dirty="0" smtClean="0">
                <a:ln>
                  <a:noFill/>
                </a:ln>
                <a:solidFill>
                  <a:srgbClr val="EEECE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Visit the Sir William</a:t>
            </a:r>
            <a:r>
              <a:rPr kumimoji="0" lang="en-CA" sz="1700" b="0" i="0" u="none" strike="noStrike" cap="none" normalizeH="0" dirty="0" smtClean="0">
                <a:ln>
                  <a:noFill/>
                </a:ln>
                <a:solidFill>
                  <a:srgbClr val="EEECE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Gage </a:t>
            </a:r>
            <a:r>
              <a:rPr kumimoji="0" lang="en-CA" sz="1700" b="0" i="0" u="none" strike="noStrike" cap="none" normalizeH="0" baseline="0" dirty="0" smtClean="0">
                <a:ln>
                  <a:noFill/>
                </a:ln>
                <a:solidFill>
                  <a:srgbClr val="EEECE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Library for information on upcoming events like the Scholastic Book fair and Community Connections, as well as how to access our website…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700" b="0" i="0" u="none" strike="noStrike" cap="none" normalizeH="0" baseline="0" dirty="0" smtClean="0">
                <a:ln>
                  <a:noFill/>
                </a:ln>
                <a:solidFill>
                  <a:srgbClr val="EEECE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with links to many learning resources.  PICK UP A BROCHURE!</a:t>
            </a:r>
            <a:endParaRPr kumimoji="0" lang="en-CA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620688"/>
            <a:ext cx="7524328" cy="914400"/>
          </a:xfrm>
        </p:spPr>
        <p:txBody>
          <a:bodyPr/>
          <a:lstStyle/>
          <a:p>
            <a:pPr lvl="0" algn="ctr">
              <a:tabLst>
                <a:tab pos="457200" algn="l"/>
              </a:tabLst>
            </a:pPr>
            <a:r>
              <a:rPr lang="en-US" b="1" i="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Oh, The Places You’ll Go!</a:t>
            </a:r>
            <a:endParaRPr lang="en-CA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55576" y="1463297"/>
            <a:ext cx="669674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FIELD TRIPS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CA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City Hall</a:t>
            </a:r>
            <a:endParaRPr kumimoji="0" lang="en-CA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Lego Land </a:t>
            </a:r>
            <a:endParaRPr kumimoji="0" lang="en-CA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The Apple Store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n-US" sz="2800" b="1" i="1" dirty="0" smtClean="0">
                <a:latin typeface="+mn-lt"/>
                <a:ea typeface="Calibri" pitchFamily="34" charset="0"/>
                <a:cs typeface="Times New Roman" pitchFamily="18" charset="0"/>
              </a:rPr>
              <a:t> Outdoor Education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en-US" sz="2800" b="1" i="1" dirty="0" smtClean="0">
                <a:latin typeface="+mn-lt"/>
                <a:ea typeface="Calibri" pitchFamily="34" charset="0"/>
                <a:cs typeface="Times New Roman" pitchFamily="18" charset="0"/>
              </a:rPr>
              <a:t> Stay tuned for more details</a:t>
            </a:r>
            <a:r>
              <a:rPr lang="en-US" sz="3200" b="1" i="1" dirty="0" smtClean="0">
                <a:latin typeface="+mn-lt"/>
                <a:ea typeface="Calibri" pitchFamily="34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CHAPERONES ARE NEEDED!!</a:t>
            </a:r>
          </a:p>
          <a:p>
            <a:pPr lvl="0">
              <a:tabLst>
                <a:tab pos="457200" algn="l"/>
              </a:tabLst>
            </a:pPr>
            <a:r>
              <a:rPr lang="en-US" sz="1200" i="1" dirty="0" smtClean="0">
                <a:latin typeface="+mn-lt"/>
              </a:rPr>
              <a:t>     Please be reminded that a police background check is required for all school volunteers in Ontario. Even if you want to accompany your child on a field trip, you need this background.</a:t>
            </a: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200" b="1" i="1" dirty="0" smtClean="0">
              <a:latin typeface="+mn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200" b="1" i="1" dirty="0" smtClean="0">
              <a:latin typeface="+mn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1200" b="1" i="1" dirty="0" smtClean="0">
              <a:latin typeface="+mn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605738" cy="914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to Help your Child?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48680" cy="4267200"/>
          </a:xfrm>
        </p:spPr>
        <p:txBody>
          <a:bodyPr/>
          <a:lstStyle/>
          <a:p>
            <a:r>
              <a:rPr lang="en-US" dirty="0" smtClean="0"/>
              <a:t>Discuss each learning skill with them.</a:t>
            </a:r>
          </a:p>
          <a:p>
            <a:r>
              <a:rPr lang="en-US" dirty="0" smtClean="0"/>
              <a:t>Talk about which skills they effectively demonstrate now, celebrate this with them.</a:t>
            </a:r>
          </a:p>
          <a:p>
            <a:r>
              <a:rPr lang="en-US" dirty="0" smtClean="0"/>
              <a:t>Choose a skill area to work towards, set a goal and make a plan together on how your child can improve. </a:t>
            </a:r>
          </a:p>
          <a:p>
            <a:r>
              <a:rPr lang="en-US" dirty="0" smtClean="0"/>
              <a:t>Share the goal with your child’s teacher.</a:t>
            </a:r>
          </a:p>
          <a:p>
            <a:r>
              <a:rPr lang="en-US" dirty="0" smtClean="0"/>
              <a:t>When your child makes progress, celebrate that success with them and then set a new goal!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How will your child show their learning?</a:t>
            </a:r>
            <a:endParaRPr lang="en-CA" sz="38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97100"/>
            <a:ext cx="7962900" cy="33035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CA" b="1" dirty="0" smtClean="0"/>
              <a:t>Assessment </a:t>
            </a:r>
            <a:r>
              <a:rPr lang="en-CA" b="1" i="1" dirty="0" smtClean="0"/>
              <a:t>for </a:t>
            </a:r>
            <a:r>
              <a:rPr lang="en-CA" b="1" dirty="0" smtClean="0"/>
              <a:t>learning – </a:t>
            </a:r>
            <a:r>
              <a:rPr lang="en-CA" dirty="0" smtClean="0"/>
              <a:t>Teachers will find out where students’ knowledge starts so they can go from there</a:t>
            </a:r>
          </a:p>
          <a:p>
            <a:pPr marL="0" indent="0" eaLnBrk="1" hangingPunct="1">
              <a:buFontTx/>
              <a:buNone/>
            </a:pPr>
            <a:r>
              <a:rPr lang="en-US" dirty="0" smtClean="0"/>
              <a:t>Example: Having a class discussion about how the 	human body works before beginning the unit to find out 	what students  already know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How will your child show their learning?</a:t>
            </a:r>
            <a:endParaRPr lang="en-CA" sz="38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68538"/>
            <a:ext cx="7922840" cy="3968774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CA" b="1" dirty="0" smtClean="0"/>
              <a:t>Assessment </a:t>
            </a:r>
            <a:r>
              <a:rPr lang="en-CA" b="1" i="1" dirty="0" smtClean="0"/>
              <a:t>as</a:t>
            </a:r>
            <a:r>
              <a:rPr lang="en-CA" b="1" dirty="0" smtClean="0"/>
              <a:t> learning - </a:t>
            </a:r>
            <a:r>
              <a:rPr lang="en-CA" dirty="0" smtClean="0"/>
              <a:t>students use teacher feedback and self assessment to determine next steps to improve their learning</a:t>
            </a:r>
          </a:p>
          <a:p>
            <a:pPr marL="0" indent="0" eaLnBrk="1" hangingPunct="1">
              <a:buFontTx/>
              <a:buNone/>
            </a:pPr>
            <a:r>
              <a:rPr lang="en-US" dirty="0" smtClean="0"/>
              <a:t>Example: Student writes a story and receive	descriptive feedback from teacher. Student then uses that feedback to re-write and improve their story</a:t>
            </a:r>
          </a:p>
          <a:p>
            <a:pPr marL="0" indent="0" eaLnBrk="1" hangingPunct="1">
              <a:buFontTx/>
              <a:buNone/>
            </a:pPr>
            <a:endParaRPr lang="en-US" dirty="0" smtClean="0"/>
          </a:p>
          <a:p>
            <a:pPr marL="0" indent="0" eaLnBrk="1" hangingPunct="1">
              <a:buFontTx/>
              <a:buNone/>
            </a:pPr>
            <a:r>
              <a:rPr lang="en-US" dirty="0" smtClean="0"/>
              <a:t>There is less emphasis on marks/percentages, and more of a focus on personalized comments to improve student work.  </a:t>
            </a:r>
            <a:endParaRPr lang="en-CA" dirty="0" smtClean="0"/>
          </a:p>
          <a:p>
            <a:pPr marL="0" indent="0" eaLnBrk="1" hangingPunct="1">
              <a:buNone/>
            </a:pPr>
            <a:r>
              <a:rPr lang="en-US" dirty="0" smtClean="0"/>
              <a:t>	</a:t>
            </a:r>
            <a:endParaRPr lang="en-CA" dirty="0" smtClean="0"/>
          </a:p>
          <a:p>
            <a:pPr marL="0" indent="0" eaLnBrk="1" hangingPunct="1"/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How will your child show their learning?</a:t>
            </a:r>
            <a:endParaRPr lang="en-CA" sz="38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97100"/>
            <a:ext cx="7962900" cy="33035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CA" b="1" dirty="0" smtClean="0"/>
              <a:t>Assessment </a:t>
            </a:r>
            <a:r>
              <a:rPr lang="en-CA" b="1" i="1" dirty="0" smtClean="0"/>
              <a:t>of </a:t>
            </a:r>
            <a:r>
              <a:rPr lang="en-CA" b="1" dirty="0" smtClean="0"/>
              <a:t>learning -</a:t>
            </a:r>
            <a:r>
              <a:rPr lang="en-CA" dirty="0" smtClean="0"/>
              <a:t> information gathered to communicate student’s achievement to parents, other teachers, students</a:t>
            </a:r>
          </a:p>
          <a:p>
            <a:pPr marL="0" indent="0" eaLnBrk="1" hangingPunct="1">
              <a:buFontTx/>
              <a:buNone/>
            </a:pPr>
            <a:r>
              <a:rPr lang="en-US" dirty="0" smtClean="0"/>
              <a:t>Example: Quizzes, tests, assignments, </a:t>
            </a:r>
            <a:r>
              <a:rPr lang="en-US" dirty="0" smtClean="0"/>
              <a:t>projects</a:t>
            </a:r>
            <a:r>
              <a:rPr lang="en-US" smtClean="0"/>
              <a:t>, blogging</a:t>
            </a:r>
            <a:endParaRPr lang="en-CA" dirty="0" smtClean="0"/>
          </a:p>
          <a:p>
            <a:pPr marL="0" indent="0" eaLnBrk="1" hangingPunct="1">
              <a:buNone/>
            </a:pPr>
            <a:endParaRPr lang="en-CA" sz="1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677176" cy="914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Big Ideas at a Glance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928802"/>
            <a:ext cx="8143932" cy="4267200"/>
          </a:xfrm>
        </p:spPr>
        <p:txBody>
          <a:bodyPr/>
          <a:lstStyle/>
          <a:p>
            <a:r>
              <a:rPr lang="en-US" dirty="0" smtClean="0"/>
              <a:t>Language Arts: Helping students to become better critical readers, writers, listeners, and viewers.</a:t>
            </a:r>
          </a:p>
          <a:p>
            <a:r>
              <a:rPr lang="en-US" dirty="0" smtClean="0"/>
              <a:t>Math: Developing students’ problem solving skills.</a:t>
            </a:r>
          </a:p>
          <a:p>
            <a:r>
              <a:rPr lang="en-US" dirty="0" smtClean="0"/>
              <a:t>Science: Understanding science and technology and the implications on society and the environment.</a:t>
            </a:r>
          </a:p>
          <a:p>
            <a:r>
              <a:rPr lang="en-US" dirty="0" smtClean="0"/>
              <a:t>Social Studies: Examining Canada’s past, present and  relationship to the world.</a:t>
            </a:r>
          </a:p>
          <a:p>
            <a:r>
              <a:rPr lang="en-US" dirty="0" smtClean="0"/>
              <a:t>Arts: Using the creative process in all aspects of the arts.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help?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48680" cy="4267200"/>
          </a:xfrm>
        </p:spPr>
        <p:txBody>
          <a:bodyPr/>
          <a:lstStyle/>
          <a:p>
            <a:r>
              <a:rPr lang="en-US" dirty="0" smtClean="0"/>
              <a:t>Check your child’s agenda nightly</a:t>
            </a:r>
          </a:p>
          <a:p>
            <a:r>
              <a:rPr lang="en-US" dirty="0" smtClean="0"/>
              <a:t>Set up a homework routine at home</a:t>
            </a:r>
          </a:p>
          <a:p>
            <a:r>
              <a:rPr lang="en-US" dirty="0" smtClean="0"/>
              <a:t>Talk to your kids about what they are doing at school</a:t>
            </a:r>
          </a:p>
          <a:p>
            <a:r>
              <a:rPr lang="en-US" dirty="0" smtClean="0"/>
              <a:t>Review class notes daily</a:t>
            </a:r>
          </a:p>
          <a:p>
            <a:r>
              <a:rPr lang="en-US" dirty="0" smtClean="0"/>
              <a:t>Help your child organize their materials (ex. binders)</a:t>
            </a:r>
          </a:p>
          <a:p>
            <a:r>
              <a:rPr lang="en-US" dirty="0" smtClean="0"/>
              <a:t>Read with and to your children often using all different types of texts (ex. books, newspapers, magazines, etc.)  Any kind of reading counts</a:t>
            </a:r>
          </a:p>
          <a:p>
            <a:r>
              <a:rPr lang="en-US" dirty="0" smtClean="0"/>
              <a:t>Review basic math facts (ex. multiplication tables) 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Curriculum Points –Term 1</a:t>
            </a:r>
            <a:endParaRPr lang="en-CA" sz="3600" dirty="0"/>
          </a:p>
        </p:txBody>
      </p:sp>
      <p:sp>
        <p:nvSpPr>
          <p:cNvPr id="4" name="Rectangle 3"/>
          <p:cNvSpPr/>
          <p:nvPr/>
        </p:nvSpPr>
        <p:spPr>
          <a:xfrm>
            <a:off x="500034" y="1857364"/>
            <a:ext cx="7429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smtClean="0"/>
              <a:t>An Exciting Year Awaits!</a:t>
            </a:r>
          </a:p>
          <a:p>
            <a:r>
              <a:rPr lang="en-CA" i="1" dirty="0" smtClean="0"/>
              <a:t>OUR BIG IDEA: 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i="1" dirty="0" smtClean="0"/>
              <a:t>‘</a:t>
            </a:r>
            <a:r>
              <a:rPr lang="en-CA" i="1" dirty="0" smtClean="0">
                <a:solidFill>
                  <a:srgbClr val="FF0000"/>
                </a:solidFill>
              </a:rPr>
              <a:t>Identity- What does it mean to be Canadian?’</a:t>
            </a:r>
          </a:p>
          <a:p>
            <a:r>
              <a:rPr lang="en-CA" dirty="0" smtClean="0"/>
              <a:t>Language:</a:t>
            </a:r>
          </a:p>
          <a:p>
            <a:pPr lvl="1"/>
            <a:r>
              <a:rPr lang="en-CA" dirty="0" smtClean="0"/>
              <a:t>The Daily Five</a:t>
            </a:r>
          </a:p>
          <a:p>
            <a:r>
              <a:rPr lang="en-CA" dirty="0" smtClean="0"/>
              <a:t>Mathematics: </a:t>
            </a:r>
          </a:p>
          <a:p>
            <a:pPr lvl="1"/>
            <a:r>
              <a:rPr lang="en-CA" dirty="0" smtClean="0"/>
              <a:t>Math-based IBL – School-wide Mathematics focus</a:t>
            </a:r>
          </a:p>
          <a:p>
            <a:pPr lvl="1"/>
            <a:r>
              <a:rPr lang="en-CA" dirty="0" err="1" smtClean="0"/>
              <a:t>Mathletics</a:t>
            </a:r>
            <a:r>
              <a:rPr lang="en-CA" dirty="0" smtClean="0"/>
              <a:t>! </a:t>
            </a:r>
          </a:p>
          <a:p>
            <a:r>
              <a:rPr lang="en-CA" dirty="0" smtClean="0"/>
              <a:t>Science</a:t>
            </a:r>
          </a:p>
          <a:p>
            <a:pPr lvl="1"/>
            <a:r>
              <a:rPr lang="en-CA" dirty="0" smtClean="0"/>
              <a:t>Electricity, Space</a:t>
            </a:r>
          </a:p>
          <a:p>
            <a:r>
              <a:rPr lang="en-CA" dirty="0" smtClean="0"/>
              <a:t>Social Studies</a:t>
            </a:r>
          </a:p>
          <a:p>
            <a:pPr lvl="1"/>
            <a:r>
              <a:rPr lang="en-CA" dirty="0" smtClean="0"/>
              <a:t>Culture and Canadian Heritage/Identity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48680" cy="4267200"/>
          </a:xfrm>
        </p:spPr>
        <p:txBody>
          <a:bodyPr/>
          <a:lstStyle/>
          <a:p>
            <a:pPr algn="ctr">
              <a:buNone/>
            </a:pPr>
            <a:r>
              <a:rPr lang="en-CA" sz="4800" dirty="0" smtClean="0">
                <a:solidFill>
                  <a:srgbClr val="FF0000"/>
                </a:solidFill>
              </a:rPr>
              <a:t>Thank you for coming!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 algn="ctr">
              <a:buNone/>
            </a:pPr>
            <a:r>
              <a:rPr lang="en-CA" sz="5400" dirty="0" smtClean="0"/>
              <a:t>Let’s have a great year!</a:t>
            </a:r>
            <a:endParaRPr lang="en-CA" sz="5400" dirty="0"/>
          </a:p>
        </p:txBody>
      </p:sp>
      <p:pic>
        <p:nvPicPr>
          <p:cNvPr id="4" name="irc_mi" descr="http://www.peelschools.org/_layouts/images/PeelSchools/School/ProfileImage/1519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86058"/>
            <a:ext cx="72152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Grade 6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748614" cy="4267200"/>
          </a:xfrm>
        </p:spPr>
        <p:txBody>
          <a:bodyPr/>
          <a:lstStyle/>
          <a:p>
            <a:pPr lvl="1">
              <a:buNone/>
            </a:pPr>
            <a:r>
              <a:rPr lang="en-CA" sz="2800" b="1" dirty="0" smtClean="0">
                <a:solidFill>
                  <a:srgbClr val="00B0F0"/>
                </a:solidFill>
              </a:rPr>
              <a:t>The Daily 5 </a:t>
            </a:r>
            <a:r>
              <a:rPr lang="en-CA" sz="2800" dirty="0" smtClean="0">
                <a:solidFill>
                  <a:srgbClr val="00B0F0"/>
                </a:solidFill>
              </a:rPr>
              <a:t>is more than a curriculum framework – it is a structure that will help students develop the daily habits of reading, writing and working with peers that will lead to a lifetime of independent literacy. </a:t>
            </a:r>
          </a:p>
          <a:p>
            <a:pPr lvl="1">
              <a:buNone/>
            </a:pPr>
            <a:r>
              <a:rPr lang="en-CA" sz="2800" dirty="0" smtClean="0">
                <a:solidFill>
                  <a:srgbClr val="FF0000"/>
                </a:solidFill>
              </a:rPr>
              <a:t>The Daily 5 is a series of literacy tasks which students complete daily while the teacher meets with small groups or confers with individuals. 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dirty="0" smtClean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Grade 6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8640960" cy="4824536"/>
          </a:xfrm>
        </p:spPr>
        <p:txBody>
          <a:bodyPr/>
          <a:lstStyle/>
          <a:p>
            <a:r>
              <a:rPr lang="en-CA" sz="2400" dirty="0" smtClean="0"/>
              <a:t>One of the first parts of Daily 5 is introducing the three ways to read a book.  They are:</a:t>
            </a:r>
          </a:p>
          <a:p>
            <a:pPr>
              <a:buNone/>
            </a:pPr>
            <a:endParaRPr lang="en-CA" dirty="0" smtClean="0"/>
          </a:p>
          <a:p>
            <a:r>
              <a:rPr lang="en-CA" sz="2400" dirty="0" smtClean="0"/>
              <a:t>Read the Pictures</a:t>
            </a:r>
          </a:p>
          <a:p>
            <a:r>
              <a:rPr lang="en-CA" sz="2400" dirty="0" smtClean="0"/>
              <a:t>Read the Words</a:t>
            </a:r>
          </a:p>
          <a:p>
            <a:r>
              <a:rPr lang="en-CA" sz="2400" dirty="0" smtClean="0"/>
              <a:t>Retell the Story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icture 3" descr="Screen_shot_2012-04-23_at_3.15.51_PM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429000"/>
            <a:ext cx="374441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428750"/>
            <a:ext cx="6605588" cy="3352800"/>
          </a:xfrm>
        </p:spPr>
        <p:txBody>
          <a:bodyPr/>
          <a:lstStyle/>
          <a:p>
            <a:pPr eaLnBrk="1" hangingPunct="1"/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Why Daily 5?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sz="36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857628"/>
            <a:ext cx="7924800" cy="1757360"/>
          </a:xfrm>
        </p:spPr>
        <p:txBody>
          <a:bodyPr/>
          <a:lstStyle/>
          <a:p>
            <a:pPr marL="0" indent="0" eaLnBrk="1" hangingPunct="1"/>
            <a:r>
              <a:rPr lang="en-CA" dirty="0" smtClean="0"/>
              <a:t>The goal of the Daily 5 is to have students gain control over what they read and write and the order in which they do the Daily 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1772817"/>
            <a:ext cx="8535322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z="3600" b="1" i="1" dirty="0" smtClean="0"/>
          </a:p>
          <a:p>
            <a:pPr lvl="0">
              <a:buFont typeface="Arial" pitchFamily="34" charset="0"/>
              <a:buChar char="•"/>
            </a:pPr>
            <a:r>
              <a:rPr lang="en-US" sz="2800" b="1" i="1" dirty="0" smtClean="0"/>
              <a:t>Whole Group Lesson Daily</a:t>
            </a:r>
            <a:endParaRPr lang="en-CA" sz="2800" dirty="0" smtClean="0"/>
          </a:p>
          <a:p>
            <a:pPr lvl="0">
              <a:buFont typeface="Arial" pitchFamily="34" charset="0"/>
              <a:buChar char="•"/>
            </a:pPr>
            <a:r>
              <a:rPr lang="en-US" sz="2800" b="1" i="1" dirty="0" smtClean="0"/>
              <a:t>Guided Math</a:t>
            </a:r>
            <a:endParaRPr lang="en-CA" sz="2800" dirty="0" smtClean="0"/>
          </a:p>
          <a:p>
            <a:pPr lvl="0">
              <a:buFont typeface="Arial" pitchFamily="34" charset="0"/>
              <a:buChar char="•"/>
            </a:pPr>
            <a:r>
              <a:rPr lang="en-US" sz="2800" b="1" i="1" dirty="0" smtClean="0"/>
              <a:t>Problem Solving</a:t>
            </a:r>
          </a:p>
          <a:p>
            <a:pPr lvl="0"/>
            <a:endParaRPr lang="en-US" sz="3600" b="1" i="1" dirty="0" smtClean="0"/>
          </a:p>
          <a:p>
            <a:pPr lvl="0"/>
            <a:r>
              <a:rPr lang="en-US" sz="4000" b="1" i="1" dirty="0" smtClean="0">
                <a:solidFill>
                  <a:srgbClr val="0070C0"/>
                </a:solidFill>
              </a:rPr>
              <a:t>Math Centers Daily</a:t>
            </a:r>
            <a:endParaRPr lang="en-CA" sz="4000" dirty="0" smtClean="0">
              <a:solidFill>
                <a:srgbClr val="0070C0"/>
              </a:solidFill>
            </a:endParaRPr>
          </a:p>
          <a:p>
            <a:pPr lvl="1"/>
            <a:r>
              <a:rPr lang="en-US" sz="3600" b="1" i="1" dirty="0" smtClean="0"/>
              <a:t>  </a:t>
            </a:r>
            <a:r>
              <a:rPr lang="en-US" sz="2800" b="1" i="1" dirty="0" smtClean="0"/>
              <a:t>-Grab and Go!</a:t>
            </a:r>
            <a:endParaRPr lang="en-CA" sz="2800" dirty="0" smtClean="0"/>
          </a:p>
          <a:p>
            <a:pPr lvl="1"/>
            <a:r>
              <a:rPr lang="en-US" sz="2800" b="1" i="1" dirty="0" smtClean="0"/>
              <a:t>   -Independent Work</a:t>
            </a:r>
            <a:endParaRPr lang="en-CA" sz="2800" dirty="0" smtClean="0"/>
          </a:p>
          <a:p>
            <a:r>
              <a:rPr lang="en-US" sz="2800" b="1" i="1" dirty="0" smtClean="0"/>
              <a:t>       -Small Group Instruction </a:t>
            </a:r>
            <a:r>
              <a:rPr lang="en-CA" sz="2800" dirty="0" smtClean="0"/>
              <a:t>  </a:t>
            </a:r>
            <a:r>
              <a:rPr lang="en-CA" sz="6600" dirty="0" smtClean="0"/>
              <a:t/>
            </a:r>
            <a:br>
              <a:rPr lang="en-CA" sz="6600" dirty="0" smtClean="0"/>
            </a:br>
            <a:endParaRPr kumimoji="0" lang="en-US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MATH TALK: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2285583"/>
            <a:ext cx="889248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CA" sz="3600" b="1" i="1" dirty="0" smtClean="0"/>
              <a:t>Skills will be taught using:</a:t>
            </a:r>
          </a:p>
          <a:p>
            <a:pPr lvl="0">
              <a:buFont typeface="Arial" pitchFamily="34" charset="0"/>
              <a:buChar char="•"/>
            </a:pPr>
            <a:r>
              <a:rPr lang="en-CA" sz="2800" b="1" i="1" dirty="0" err="1" smtClean="0"/>
              <a:t>Manipulatives</a:t>
            </a:r>
            <a:endParaRPr lang="en-CA" sz="2800" b="1" i="1" dirty="0" smtClean="0"/>
          </a:p>
          <a:p>
            <a:pPr lvl="0">
              <a:buFont typeface="Arial" pitchFamily="34" charset="0"/>
              <a:buChar char="•"/>
            </a:pPr>
            <a:r>
              <a:rPr lang="en-CA" sz="2800" b="1" i="1" dirty="0" err="1" smtClean="0"/>
              <a:t>Examplars</a:t>
            </a:r>
            <a:endParaRPr lang="en-CA" sz="2800" b="1" i="1" dirty="0" smtClean="0"/>
          </a:p>
          <a:p>
            <a:pPr lvl="0">
              <a:buFont typeface="Arial" pitchFamily="34" charset="0"/>
              <a:buChar char="•"/>
            </a:pPr>
            <a:r>
              <a:rPr lang="en-CA" sz="2800" b="1" i="1" dirty="0" smtClean="0"/>
              <a:t>Games</a:t>
            </a:r>
          </a:p>
          <a:p>
            <a:pPr lvl="0">
              <a:buFont typeface="Arial" pitchFamily="34" charset="0"/>
              <a:buChar char="•"/>
            </a:pPr>
            <a:r>
              <a:rPr lang="en-CA" sz="2800" b="1" i="1" dirty="0" smtClean="0"/>
              <a:t>Technology</a:t>
            </a:r>
          </a:p>
          <a:p>
            <a:pPr lvl="0">
              <a:buFont typeface="Arial" pitchFamily="34" charset="0"/>
              <a:buChar char="•"/>
            </a:pPr>
            <a:r>
              <a:rPr lang="en-CA" sz="2800" b="1" i="1" dirty="0" err="1" smtClean="0"/>
              <a:t>Mathletics</a:t>
            </a:r>
            <a:r>
              <a:rPr lang="en-CA" sz="3600" dirty="0" smtClean="0"/>
              <a:t/>
            </a:r>
            <a:br>
              <a:rPr lang="en-CA" sz="3600" dirty="0" smtClean="0"/>
            </a:b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More on MATH </a:t>
            </a:r>
            <a:endParaRPr lang="en-CA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1670031"/>
            <a:ext cx="889248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z="3600" b="1" i="1" dirty="0" smtClean="0"/>
          </a:p>
          <a:p>
            <a:pPr lvl="0">
              <a:buFont typeface="Arial" pitchFamily="34" charset="0"/>
              <a:buChar char="•"/>
            </a:pPr>
            <a:r>
              <a:rPr lang="en-US" sz="3600" b="1" i="1" dirty="0" err="1" smtClean="0"/>
              <a:t>Mathletics</a:t>
            </a:r>
            <a:r>
              <a:rPr lang="en-US" sz="3600" b="1" i="1" dirty="0" smtClean="0"/>
              <a:t>:</a:t>
            </a:r>
          </a:p>
          <a:p>
            <a:pPr lvl="0"/>
            <a:endParaRPr lang="en-US" sz="3600" b="1" i="1" dirty="0" smtClean="0"/>
          </a:p>
          <a:p>
            <a:r>
              <a:rPr lang="en-CA" sz="3600" b="1" dirty="0" smtClean="0"/>
              <a:t>   </a:t>
            </a:r>
            <a:r>
              <a:rPr lang="en-CA" sz="2800" b="1" dirty="0" smtClean="0"/>
              <a:t>What is </a:t>
            </a:r>
            <a:r>
              <a:rPr lang="en-CA" sz="2800" b="1" dirty="0" err="1" smtClean="0"/>
              <a:t>Mathletics</a:t>
            </a:r>
            <a:r>
              <a:rPr lang="en-CA" sz="2800" b="1" dirty="0" smtClean="0"/>
              <a:t>?</a:t>
            </a:r>
          </a:p>
          <a:p>
            <a:r>
              <a:rPr lang="en-CA" sz="2800" dirty="0" smtClean="0"/>
              <a:t>   </a:t>
            </a:r>
            <a:r>
              <a:rPr lang="en-CA" sz="2800" dirty="0" err="1" smtClean="0"/>
              <a:t>Mathletics</a:t>
            </a:r>
            <a:r>
              <a:rPr lang="en-CA" sz="2800" dirty="0" smtClean="0"/>
              <a:t> is a web-based learning </a:t>
            </a:r>
          </a:p>
          <a:p>
            <a:r>
              <a:rPr lang="en-CA" sz="2800" dirty="0" smtClean="0"/>
              <a:t>   program that integrates home and </a:t>
            </a:r>
          </a:p>
          <a:p>
            <a:r>
              <a:rPr lang="en-CA" sz="2800" dirty="0" smtClean="0"/>
              <a:t>   school learning via the internet. </a:t>
            </a:r>
            <a:br>
              <a:rPr lang="en-CA" sz="2800" dirty="0" smtClean="0"/>
            </a:b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MATH TALK: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_Growing_Success--PowerPoint_for_administrators">
  <a:themeElements>
    <a:clrScheme name="Office Theme 13">
      <a:dk1>
        <a:srgbClr val="000000"/>
      </a:dk1>
      <a:lt1>
        <a:srgbClr val="FFFFFF"/>
      </a:lt1>
      <a:dk2>
        <a:srgbClr val="0077B0"/>
      </a:dk2>
      <a:lt2>
        <a:srgbClr val="808080"/>
      </a:lt2>
      <a:accent1>
        <a:srgbClr val="0077B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DD4"/>
      </a:accent5>
      <a:accent6>
        <a:srgbClr val="2D2D8A"/>
      </a:accent6>
      <a:hlink>
        <a:srgbClr val="009999"/>
      </a:hlink>
      <a:folHlink>
        <a:srgbClr val="54A735"/>
      </a:folHlink>
    </a:clrScheme>
    <a:fontScheme name="Office Theme">
      <a:majorFont>
        <a:latin typeface="New Century Schlbk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77B0"/>
        </a:dk2>
        <a:lt2>
          <a:srgbClr val="808080"/>
        </a:lt2>
        <a:accent1>
          <a:srgbClr val="0077B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2D2D8A"/>
        </a:accent6>
        <a:hlink>
          <a:srgbClr val="009999"/>
        </a:hlink>
        <a:folHlink>
          <a:srgbClr val="54A73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FINAL_Growing_Success--PowerPoint_for_administrators</Template>
  <TotalTime>2813</TotalTime>
  <Words>1160</Words>
  <Application>Microsoft Office PowerPoint</Application>
  <PresentationFormat>On-screen Show (4:3)</PresentationFormat>
  <Paragraphs>211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FINAL_Growing_Success--PowerPoint_for_administrators</vt:lpstr>
      <vt:lpstr>Welcome to Curriculum Night September 30, 2014</vt:lpstr>
      <vt:lpstr>Sixth Grade at a Glance             2014-2015</vt:lpstr>
      <vt:lpstr>Curriculum Points –Term 1</vt:lpstr>
      <vt:lpstr>Welcome to Grade 6</vt:lpstr>
      <vt:lpstr>Welcome to Grade 6</vt:lpstr>
      <vt:lpstr>   Why Daily 5?  </vt:lpstr>
      <vt:lpstr>MATH TALK:</vt:lpstr>
      <vt:lpstr>More on MATH </vt:lpstr>
      <vt:lpstr>MATH TALK:</vt:lpstr>
      <vt:lpstr>Slide 10</vt:lpstr>
      <vt:lpstr>Slide 11</vt:lpstr>
      <vt:lpstr>Homework Policy</vt:lpstr>
      <vt:lpstr>Restorative Circles</vt:lpstr>
      <vt:lpstr>Restorative Circles</vt:lpstr>
      <vt:lpstr>Restorative Circles </vt:lpstr>
      <vt:lpstr>The CHAMPs Acronym</vt:lpstr>
      <vt:lpstr>The CHAMPs Acronym</vt:lpstr>
      <vt:lpstr>What’s changed?</vt:lpstr>
      <vt:lpstr>Music J. Kim, G. Lee and A. Palmeri Room # 108 &amp; #109  “Working together as a team,  in a supportive community environment,  to develop musical skill and creativity.”</vt:lpstr>
      <vt:lpstr>Ms. Bailey and  The Art Zone!</vt:lpstr>
      <vt:lpstr>Physical Education H. Kim &amp; A. Held</vt:lpstr>
      <vt:lpstr>Slide 22</vt:lpstr>
      <vt:lpstr>Oh, The Places You’ll Go!</vt:lpstr>
      <vt:lpstr>  How to Help your Child?</vt:lpstr>
      <vt:lpstr>How will your child show their learning?</vt:lpstr>
      <vt:lpstr>How will your child show their learning?</vt:lpstr>
      <vt:lpstr>How will your child show their learning?</vt:lpstr>
      <vt:lpstr> Big Ideas at a Glance</vt:lpstr>
      <vt:lpstr>How can you help?</vt:lpstr>
      <vt:lpstr>Slide 30</vt:lpstr>
    </vt:vector>
  </TitlesOfParts>
  <Company>PDSB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Success</dc:title>
  <dc:creator>Peel District School Board</dc:creator>
  <cp:lastModifiedBy>Peel District School Board</cp:lastModifiedBy>
  <cp:revision>107</cp:revision>
  <dcterms:created xsi:type="dcterms:W3CDTF">2010-09-21T12:15:17Z</dcterms:created>
  <dcterms:modified xsi:type="dcterms:W3CDTF">2014-09-29T13:36:05Z</dcterms:modified>
</cp:coreProperties>
</file>